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320" r:id="rId3"/>
    <p:sldId id="266" r:id="rId4"/>
    <p:sldId id="262" r:id="rId5"/>
    <p:sldId id="260" r:id="rId6"/>
    <p:sldId id="263" r:id="rId7"/>
    <p:sldId id="265" r:id="rId8"/>
    <p:sldId id="264" r:id="rId9"/>
    <p:sldId id="257" r:id="rId10"/>
    <p:sldId id="258" r:id="rId11"/>
    <p:sldId id="259" r:id="rId12"/>
    <p:sldId id="269" r:id="rId13"/>
    <p:sldId id="270" r:id="rId14"/>
    <p:sldId id="280" r:id="rId15"/>
    <p:sldId id="268" r:id="rId16"/>
    <p:sldId id="272" r:id="rId17"/>
    <p:sldId id="274" r:id="rId18"/>
    <p:sldId id="275" r:id="rId19"/>
    <p:sldId id="314" r:id="rId20"/>
    <p:sldId id="271" r:id="rId21"/>
    <p:sldId id="276" r:id="rId22"/>
    <p:sldId id="273" r:id="rId23"/>
    <p:sldId id="279" r:id="rId24"/>
    <p:sldId id="277" r:id="rId25"/>
    <p:sldId id="282" r:id="rId26"/>
    <p:sldId id="283" r:id="rId27"/>
    <p:sldId id="284" r:id="rId28"/>
    <p:sldId id="2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h Yoonsoo" initials="BY" lastIdx="4" clrIdx="0">
    <p:extLst>
      <p:ext uri="{19B8F6BF-5375-455C-9EA6-DF929625EA0E}">
        <p15:presenceInfo xmlns:p15="http://schemas.microsoft.com/office/powerpoint/2012/main" userId="c9e5e3f36b80a0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p:restoredTop sz="94558"/>
  </p:normalViewPr>
  <p:slideViewPr>
    <p:cSldViewPr snapToGrid="0" snapToObjects="1">
      <p:cViewPr varScale="1">
        <p:scale>
          <a:sx n="121" d="100"/>
          <a:sy n="121" d="100"/>
        </p:scale>
        <p:origin x="4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5355E-5FF9-4642-BA46-DA355211E83C}" type="datetimeFigureOut">
              <a:t>2021/03/24</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04121-5324-D648-B7FD-4976E222DC85}" type="slidenum">
              <a:t>‹#›</a:t>
            </a:fld>
            <a:endParaRPr lang="en-KR"/>
          </a:p>
        </p:txBody>
      </p:sp>
    </p:spTree>
    <p:extLst>
      <p:ext uri="{BB962C8B-B14F-4D97-AF65-F5344CB8AC3E}">
        <p14:creationId xmlns:p14="http://schemas.microsoft.com/office/powerpoint/2010/main" val="868820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1</a:t>
            </a:fld>
            <a:endParaRPr lang="en-KR"/>
          </a:p>
        </p:txBody>
      </p:sp>
    </p:spTree>
    <p:extLst>
      <p:ext uri="{BB962C8B-B14F-4D97-AF65-F5344CB8AC3E}">
        <p14:creationId xmlns:p14="http://schemas.microsoft.com/office/powerpoint/2010/main" val="392772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t>10</a:t>
            </a:fld>
            <a:endParaRPr lang="en-KR"/>
          </a:p>
        </p:txBody>
      </p:sp>
    </p:spTree>
    <p:extLst>
      <p:ext uri="{BB962C8B-B14F-4D97-AF65-F5344CB8AC3E}">
        <p14:creationId xmlns:p14="http://schemas.microsoft.com/office/powerpoint/2010/main" val="2929843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14</a:t>
            </a:fld>
            <a:endParaRPr lang="en-KR"/>
          </a:p>
        </p:txBody>
      </p:sp>
    </p:spTree>
    <p:extLst>
      <p:ext uri="{BB962C8B-B14F-4D97-AF65-F5344CB8AC3E}">
        <p14:creationId xmlns:p14="http://schemas.microsoft.com/office/powerpoint/2010/main" val="421813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15</a:t>
            </a:fld>
            <a:endParaRPr lang="en-KR"/>
          </a:p>
        </p:txBody>
      </p:sp>
    </p:spTree>
    <p:extLst>
      <p:ext uri="{BB962C8B-B14F-4D97-AF65-F5344CB8AC3E}">
        <p14:creationId xmlns:p14="http://schemas.microsoft.com/office/powerpoint/2010/main" val="3456236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Arial">
    <p:spTree>
      <p:nvGrpSpPr>
        <p:cNvPr id="1" name=""/>
        <p:cNvGrpSpPr/>
        <p:nvPr/>
      </p:nvGrpSpPr>
      <p:grpSpPr>
        <a:xfrm>
          <a:off x="0" y="0"/>
          <a:ext cx="0" cy="0"/>
          <a:chOff x="0" y="0"/>
          <a:chExt cx="0" cy="0"/>
        </a:xfrm>
      </p:grpSpPr>
      <p:sp>
        <p:nvSpPr>
          <p:cNvPr id="7" name="Rectangle 6"/>
          <p:cNvSpPr/>
          <p:nvPr/>
        </p:nvSpPr>
        <p:spPr>
          <a:xfrm>
            <a:off x="1" y="6545596"/>
            <a:ext cx="12192000"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78418"/>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5400" b="1"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ctr">
              <a:buNone/>
              <a:defRPr sz="2000" cap="small" spc="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7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75" y="648050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1314E0-368F-624A-8F18-FD756C28B8B2}" type="datetimeFigureOut">
              <a:t>2021/03/24</a:t>
            </a:fld>
            <a:endParaRPr lang="en-K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13061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181314E0-368F-624A-8F18-FD756C28B8B2}" type="datetimeFigureOut">
              <a:t>2021/03/24</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2634004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679477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93344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D97E-664A-EF48-A00D-630DC0193D74}"/>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BE360C1C-0FD3-774A-BBC4-F86D7D839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FEBC825A-E80F-5D42-8B37-C465EFC97BF6}"/>
              </a:ext>
            </a:extLst>
          </p:cNvPr>
          <p:cNvSpPr>
            <a:spLocks noGrp="1"/>
          </p:cNvSpPr>
          <p:nvPr>
            <p:ph type="dt" sz="half" idx="10"/>
          </p:nvPr>
        </p:nvSpPr>
        <p:spPr/>
        <p:txBody>
          <a:bodyPr/>
          <a:lstStyle/>
          <a:p>
            <a:fld id="{181314E0-368F-624A-8F18-FD756C28B8B2}" type="datetimeFigureOut">
              <a:t>2021/03/24</a:t>
            </a:fld>
            <a:endParaRPr lang="en-KR"/>
          </a:p>
        </p:txBody>
      </p:sp>
      <p:sp>
        <p:nvSpPr>
          <p:cNvPr id="5" name="Footer Placeholder 4">
            <a:extLst>
              <a:ext uri="{FF2B5EF4-FFF2-40B4-BE49-F238E27FC236}">
                <a16:creationId xmlns:a16="http://schemas.microsoft.com/office/drawing/2014/main" id="{CC376091-F915-C64D-B045-B1442BD3E8E6}"/>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1D2D655-D28D-7E42-89DC-A15FCC684987}"/>
              </a:ext>
            </a:extLst>
          </p:cNvPr>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78096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_TimesNewRoma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mj-lt"/>
              </a:defRPr>
            </a:lvl1pPr>
            <a:lvl2pPr latinLnBrk="0">
              <a:defRPr sz="2000">
                <a:solidFill>
                  <a:schemeClr val="tx1"/>
                </a:solidFill>
                <a:latin typeface="+mj-lt"/>
              </a:defRPr>
            </a:lvl2pPr>
            <a:lvl3pPr marL="612000" indent="-216000" latinLnBrk="0">
              <a:buFont typeface="Wingdings" panose="05000000000000000000" pitchFamily="2" charset="2"/>
              <a:buChar char="§"/>
              <a:defRPr sz="1600">
                <a:solidFill>
                  <a:schemeClr val="tx1"/>
                </a:solidFill>
                <a:latin typeface="+mj-lt"/>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16227371-047B-9B44-B6E9-A881E170F235}"/>
              </a:ext>
            </a:extLst>
          </p:cNvPr>
          <p:cNvSpPr>
            <a:spLocks noGrp="1"/>
          </p:cNvSpPr>
          <p:nvPr>
            <p:ph type="title"/>
          </p:nvPr>
        </p:nvSpPr>
        <p:spPr>
          <a:xfrm>
            <a:off x="361008" y="104652"/>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4642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ths_CambriaMat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ambria Math" panose="02040503050406030204" pitchFamily="18" charset="0"/>
              </a:defRPr>
            </a:lvl1pPr>
            <a:lvl2pPr latinLnBrk="0">
              <a:defRPr sz="2000">
                <a:solidFill>
                  <a:schemeClr val="tx1"/>
                </a:solidFill>
                <a:latin typeface="Cambria Math" panose="02040503050406030204" pitchFamily="18" charset="0"/>
              </a:defRPr>
            </a:lvl2pPr>
            <a:lvl3pPr marL="612000" indent="-216000" latinLnBrk="0">
              <a:buFont typeface="Wingdings" panose="05000000000000000000" pitchFamily="2" charset="2"/>
              <a:buChar char="§"/>
              <a:defRPr sz="1600">
                <a:solidFill>
                  <a:schemeClr val="tx1"/>
                </a:solidFill>
                <a:latin typeface="Cambria Math" panose="02040503050406030204" pitchFamily="18"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6ADC5147-96DB-654A-999D-7FC4DC7E944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29793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s_Consola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onsolas" panose="020B0609020204030204" pitchFamily="49" charset="0"/>
              </a:defRPr>
            </a:lvl1pPr>
            <a:lvl2pPr latinLnBrk="0">
              <a:defRPr sz="2000">
                <a:solidFill>
                  <a:schemeClr val="tx1"/>
                </a:solidFill>
                <a:latin typeface="Consolas" panose="020B0609020204030204" pitchFamily="49" charset="0"/>
              </a:defRPr>
            </a:lvl2pPr>
            <a:lvl3pPr marL="612000" indent="-216000" latinLnBrk="0">
              <a:buFont typeface="Wingdings" panose="05000000000000000000" pitchFamily="2" charset="2"/>
              <a:buChar char="§"/>
              <a:defRPr sz="1600">
                <a:solidFill>
                  <a:schemeClr val="tx1"/>
                </a:solidFill>
                <a:latin typeface="Consolas" panose="020B0609020204030204" pitchFamily="49"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525D62C8-E3C6-D94D-B70D-6D26087FE2E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63460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2591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2711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574916" cy="2286000"/>
          </a:xfrm>
        </p:spPr>
        <p:txBody>
          <a:bodyPr anchor="b">
            <a:normAutofit/>
          </a:bodyPr>
          <a:lstStyle>
            <a:lvl1pPr>
              <a:defRPr sz="32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628238" y="594359"/>
            <a:ext cx="7664601" cy="5710845"/>
          </a:xfrm>
        </p:spPr>
        <p:txBody>
          <a:bodyPr/>
          <a:lstStyle>
            <a:lvl1pPr indent="-324000" latinLnBrk="0">
              <a:defRPr>
                <a:solidFill>
                  <a:schemeClr val="tx1"/>
                </a:solidFill>
              </a:defRPr>
            </a:lvl1pPr>
            <a:lvl2pPr latinLnBrk="0">
              <a:defRPr>
                <a:solidFill>
                  <a:schemeClr val="tx1"/>
                </a:solidFill>
              </a:defRPr>
            </a:lvl2pPr>
            <a:lvl3pPr latinLnBrk="0">
              <a:defRPr>
                <a:solidFill>
                  <a:schemeClr val="tx1"/>
                </a:solidFill>
              </a:defRPr>
            </a:lvl3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Text Placeholder 3"/>
          <p:cNvSpPr>
            <a:spLocks noGrp="1"/>
          </p:cNvSpPr>
          <p:nvPr>
            <p:ph type="body" sz="half" idx="2"/>
          </p:nvPr>
        </p:nvSpPr>
        <p:spPr>
          <a:xfrm>
            <a:off x="457200" y="2926080"/>
            <a:ext cx="2574916" cy="3379124"/>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1314E0-368F-624A-8F18-FD756C28B8B2}" type="datetimeFigureOut">
              <a:t>2021/03/24</a:t>
            </a:fld>
            <a:endParaRPr lang="en-KR"/>
          </a:p>
        </p:txBody>
      </p:sp>
      <p:sp>
        <p:nvSpPr>
          <p:cNvPr id="6" name="Footer Placeholder 5"/>
          <p:cNvSpPr>
            <a:spLocks noGrp="1"/>
          </p:cNvSpPr>
          <p:nvPr>
            <p:ph type="ftr" sz="quarter" idx="11"/>
          </p:nvPr>
        </p:nvSpPr>
        <p:spPr>
          <a:xfrm>
            <a:off x="3628238" y="6459785"/>
            <a:ext cx="4648200" cy="365125"/>
          </a:xfrm>
        </p:spPr>
        <p:txBody>
          <a:bodyPr/>
          <a:lstStyle>
            <a:lvl1pPr algn="ctr">
              <a:defRPr>
                <a:solidFill>
                  <a:schemeClr val="tx2"/>
                </a:solidFill>
              </a:defRPr>
            </a:lvl1pPr>
          </a:lstStyle>
          <a:p>
            <a:endParaRPr lang="en-K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7E014A-80CE-4346-B7A4-418F65AB8264}" type="slidenum">
              <a:t>‹#›</a:t>
            </a:fld>
            <a:endParaRPr lang="en-KR"/>
          </a:p>
        </p:txBody>
      </p:sp>
    </p:spTree>
    <p:extLst>
      <p:ext uri="{BB962C8B-B14F-4D97-AF65-F5344CB8AC3E}">
        <p14:creationId xmlns:p14="http://schemas.microsoft.com/office/powerpoint/2010/main" val="3718949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481588"/>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latinLnBrk="0">
              <a:lnSpc>
                <a:spcPct val="85000"/>
              </a:lnSpc>
              <a:defRPr sz="5400" b="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latinLnBrk="0">
              <a:buNone/>
              <a:defRPr sz="2400" cap="none"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38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181314E0-368F-624A-8F18-FD756C28B8B2}" type="datetimeFigureOut">
              <a:t>2021/03/24</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3821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181314E0-368F-624A-8F18-FD756C28B8B2}" type="datetimeFigureOut">
              <a:t>2021/03/24</a:t>
            </a:fld>
            <a:endParaRPr lang="en-KR"/>
          </a:p>
        </p:txBody>
      </p:sp>
      <p:sp>
        <p:nvSpPr>
          <p:cNvPr id="8" name="Footer Placeholder 7"/>
          <p:cNvSpPr>
            <a:spLocks noGrp="1"/>
          </p:cNvSpPr>
          <p:nvPr>
            <p:ph type="ftr" sz="quarter" idx="11"/>
          </p:nvPr>
        </p:nvSpPr>
        <p:spPr/>
        <p:txBody>
          <a:body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84325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181314E0-368F-624A-8F18-FD756C28B8B2}" type="datetimeFigureOut">
              <a:t>2021/03/24</a:t>
            </a:fld>
            <a:endParaRPr lang="en-KR"/>
          </a:p>
        </p:txBody>
      </p:sp>
      <p:sp>
        <p:nvSpPr>
          <p:cNvPr id="4" name="Footer Placeholder 3"/>
          <p:cNvSpPr>
            <a:spLocks noGrp="1"/>
          </p:cNvSpPr>
          <p:nvPr>
            <p:ph type="ftr" sz="quarter" idx="11"/>
          </p:nvPr>
        </p:nvSpPr>
        <p:spPr/>
        <p:txBody>
          <a:bodyPr/>
          <a:lstStyle/>
          <a:p>
            <a:endParaRPr lang="en-KR"/>
          </a:p>
        </p:txBody>
      </p:sp>
      <p:sp>
        <p:nvSpPr>
          <p:cNvPr id="5" name="Slide Number Placeholder 4"/>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26950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81588"/>
            <a:ext cx="12192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361008" y="936953"/>
            <a:ext cx="11490565" cy="5250091"/>
          </a:xfrm>
          <a:prstGeom prst="rect">
            <a:avLst/>
          </a:prstGeom>
        </p:spPr>
        <p:txBody>
          <a:bodyPr vert="horz" lIns="0" tIns="45720" rIns="0" bIns="45720" rtlCol="0">
            <a:normAutofit/>
          </a:bodyPr>
          <a:lstStyle/>
          <a:p>
            <a:pPr lvl="0"/>
            <a:r>
              <a:rPr lang="en-US" altLang="ko-KR" dirty="0"/>
              <a:t> Edit Master text styles</a:t>
            </a:r>
          </a:p>
          <a:p>
            <a:pPr lvl="1"/>
            <a:r>
              <a:rPr lang="en-US" altLang="ko-KR" dirty="0"/>
              <a:t>Second level</a:t>
            </a:r>
          </a:p>
          <a:p>
            <a:pPr lvl="2"/>
            <a:r>
              <a:rPr lang="en-US" altLang="ko-KR" dirty="0"/>
              <a:t>Third level</a:t>
            </a:r>
            <a:endParaRPr lang="en-US" dirty="0"/>
          </a:p>
        </p:txBody>
      </p:sp>
      <p:sp>
        <p:nvSpPr>
          <p:cNvPr id="4" name="Date Placeholder 3"/>
          <p:cNvSpPr>
            <a:spLocks noGrp="1"/>
          </p:cNvSpPr>
          <p:nvPr>
            <p:ph type="dt" sz="half" idx="2"/>
          </p:nvPr>
        </p:nvSpPr>
        <p:spPr>
          <a:xfrm>
            <a:off x="1097280" y="6545596"/>
            <a:ext cx="2472271" cy="279314"/>
          </a:xfrm>
          <a:prstGeom prst="rect">
            <a:avLst/>
          </a:prstGeom>
        </p:spPr>
        <p:txBody>
          <a:bodyPr vert="horz" lIns="91440" tIns="45720" rIns="91440" bIns="45720" rtlCol="0" anchor="ctr"/>
          <a:lstStyle>
            <a:lvl1pPr algn="l">
              <a:defRPr sz="900">
                <a:solidFill>
                  <a:srgbClr val="FFFFFF"/>
                </a:solidFill>
              </a:defRPr>
            </a:lvl1pPr>
          </a:lstStyle>
          <a:p>
            <a:fld id="{181314E0-368F-624A-8F18-FD756C28B8B2}" type="datetimeFigureOut">
              <a:t>2021/03/24</a:t>
            </a:fld>
            <a:endParaRPr lang="en-KR"/>
          </a:p>
        </p:txBody>
      </p:sp>
      <p:sp>
        <p:nvSpPr>
          <p:cNvPr id="5" name="Footer Placeholder 4"/>
          <p:cNvSpPr>
            <a:spLocks noGrp="1"/>
          </p:cNvSpPr>
          <p:nvPr>
            <p:ph type="ftr" sz="quarter" idx="3"/>
          </p:nvPr>
        </p:nvSpPr>
        <p:spPr>
          <a:xfrm>
            <a:off x="3686185" y="6545596"/>
            <a:ext cx="4822804" cy="279314"/>
          </a:xfrm>
          <a:prstGeom prst="rect">
            <a:avLst/>
          </a:prstGeom>
        </p:spPr>
        <p:txBody>
          <a:bodyPr vert="horz" lIns="91440" tIns="45720" rIns="91440" bIns="45720" rtlCol="0" anchor="ctr"/>
          <a:lstStyle>
            <a:lvl1pPr algn="ctr">
              <a:defRPr sz="900" cap="all" baseline="0">
                <a:solidFill>
                  <a:srgbClr val="FFFFFF"/>
                </a:solidFill>
              </a:defRPr>
            </a:lvl1pPr>
          </a:lstStyle>
          <a:p>
            <a:endParaRPr lang="en-KR"/>
          </a:p>
        </p:txBody>
      </p:sp>
      <p:sp>
        <p:nvSpPr>
          <p:cNvPr id="6" name="Slide Number Placeholder 5"/>
          <p:cNvSpPr>
            <a:spLocks noGrp="1"/>
          </p:cNvSpPr>
          <p:nvPr>
            <p:ph type="sldNum" sz="quarter" idx="4"/>
          </p:nvPr>
        </p:nvSpPr>
        <p:spPr>
          <a:xfrm>
            <a:off x="9900458" y="6545596"/>
            <a:ext cx="1312025" cy="279314"/>
          </a:xfrm>
          <a:prstGeom prst="rect">
            <a:avLst/>
          </a:prstGeom>
        </p:spPr>
        <p:txBody>
          <a:bodyPr vert="horz" lIns="91440" tIns="45720" rIns="91440" bIns="45720" rtlCol="0" anchor="ctr"/>
          <a:lstStyle>
            <a:lvl1pPr algn="r">
              <a:defRPr sz="1050">
                <a:solidFill>
                  <a:srgbClr val="FFFFFF"/>
                </a:solidFill>
              </a:defRPr>
            </a:lvl1pPr>
          </a:lstStyle>
          <a:p>
            <a:fld id="{5B7E014A-80CE-4346-B7A4-418F65AB8264}" type="slidenum">
              <a:t>‹#›</a:t>
            </a:fld>
            <a:endParaRPr lang="en-KR"/>
          </a:p>
        </p:txBody>
      </p:sp>
    </p:spTree>
    <p:extLst>
      <p:ext uri="{BB962C8B-B14F-4D97-AF65-F5344CB8AC3E}">
        <p14:creationId xmlns:p14="http://schemas.microsoft.com/office/powerpoint/2010/main" val="1780845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1" hangingPunct="1">
        <a:lnSpc>
          <a:spcPct val="85000"/>
        </a:lnSpc>
        <a:spcBef>
          <a:spcPct val="0"/>
        </a:spcBef>
        <a:buNone/>
        <a:defRPr sz="4400" b="1"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solidFill>
          <a:latin typeface="+mj-lt"/>
          <a:ea typeface="+mn-ea"/>
          <a:cs typeface="Tahoma" panose="020B0604030504040204" pitchFamily="34" charset="0"/>
        </a:defRPr>
      </a:lvl1pPr>
      <a:lvl2pPr marL="432000" indent="-216000" algn="l" defTabSz="914400" rtl="0" eaLnBrk="1" latinLnBrk="1" hangingPunct="1">
        <a:lnSpc>
          <a:spcPct val="90000"/>
        </a:lnSpc>
        <a:spcBef>
          <a:spcPts val="200"/>
        </a:spcBef>
        <a:spcAft>
          <a:spcPts val="400"/>
        </a:spcAft>
        <a:buClr>
          <a:schemeClr val="accent1"/>
        </a:buClr>
        <a:buFont typeface="Times New Roman" panose="02020603050405020304" pitchFamily="18" charset="0"/>
        <a:buChar char="◦"/>
        <a:defRPr sz="2000" kern="1200">
          <a:solidFill>
            <a:schemeClr val="tx1"/>
          </a:solidFill>
          <a:latin typeface="+mj-lt"/>
          <a:ea typeface="+mn-ea"/>
          <a:cs typeface="Tahoma" panose="020B0604030504040204" pitchFamily="34" charset="0"/>
        </a:defRPr>
      </a:lvl2pPr>
      <a:lvl3pPr marL="612000" indent="-216000" algn="l" defTabSz="914400" rtl="0" eaLnBrk="1" latinLnBrk="1" hangingPunct="1">
        <a:lnSpc>
          <a:spcPct val="90000"/>
        </a:lnSpc>
        <a:spcBef>
          <a:spcPts val="200"/>
        </a:spcBef>
        <a:spcAft>
          <a:spcPts val="400"/>
        </a:spcAft>
        <a:buClr>
          <a:schemeClr val="accent1"/>
        </a:buClr>
        <a:buFont typeface="Wingdings" panose="05000000000000000000" pitchFamily="2" charset="2"/>
        <a:buChar char="§"/>
        <a:defRPr sz="1600" kern="1200">
          <a:solidFill>
            <a:schemeClr val="tx1"/>
          </a:solidFill>
          <a:latin typeface="+mj-lt"/>
          <a:ea typeface="+mn-ea"/>
          <a:cs typeface="Tahoma" panose="020B0604030504040204" pitchFamily="34" charset="0"/>
        </a:defRPr>
      </a:lvl3pPr>
      <a:lvl4pPr marL="648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4pPr>
      <a:lvl5pPr marL="756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ast.noao.edu/data/softwar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tsdas.stsci.edu/documents/SUG/UG_51.html" TargetMode="External"/><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hyperlink" Target="http://stsdas.stsci.edu/documents/SPP/SP_4.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raf.net/forum/viewtopic.php?forum=4&amp;showtopic=1468264" TargetMode="External"/><Relationship Id="rId2" Type="http://schemas.openxmlformats.org/officeDocument/2006/relationships/hyperlink" Target="https://github.com/iraf-community/iraf/wiki/License-problems-in-IRAF" TargetMode="External"/><Relationship Id="rId1" Type="http://schemas.openxmlformats.org/officeDocument/2006/relationships/slideLayout" Target="../slideLayouts/slideLayout14.xml"/><Relationship Id="rId4" Type="http://schemas.openxmlformats.org/officeDocument/2006/relationships/hyperlink" Target="https://bugs.debian.org/cgi-bin/bugreport.cgi?bug=69053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rxiv.org/abs/1610.03159" TargetMode="External"/><Relationship Id="rId4" Type="http://schemas.openxmlformats.org/officeDocument/2006/relationships/hyperlink" Target="http://stsdas.stsci.edu/pyraf/doc.old/pyraf_tutorial/PythonPrereq.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stsci.edu/contents/newsletters/2018-volume-35-issue-03/removing-the-institutes-dependence-on-iraf-you-can-do-it-too" TargetMode="External"/><Relationship Id="rId2" Type="http://schemas.openxmlformats.org/officeDocument/2006/relationships/hyperlink" Target="http://stsdas.stsci.edu/cgi-bin/gethelp.cgi?implot" TargetMode="External"/><Relationship Id="rId1" Type="http://schemas.openxmlformats.org/officeDocument/2006/relationships/slideLayout" Target="../slideLayouts/slideLayout2.xml"/><Relationship Id="rId4" Type="http://schemas.openxmlformats.org/officeDocument/2006/relationships/hyperlink" Target="http://iraf.noao.edu/scripts/irafhelp?implo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iraf.net/forum/index.php" TargetMode="External"/><Relationship Id="rId2" Type="http://schemas.openxmlformats.org/officeDocument/2006/relationships/hyperlink" Target="https://github.com/iraf-community/ira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iraf-community/iraf"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ysBach/irafdocgen"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hyperlink" Target="https://idlastro.gsfc.nasa.gov/oldnews.html" TargetMode="External"/><Relationship Id="rId2" Type="http://schemas.openxmlformats.org/officeDocument/2006/relationships/hyperlink" Target="http://iraf.noao.edu/iraf/ftp/" TargetMode="External"/><Relationship Id="rId1" Type="http://schemas.openxmlformats.org/officeDocument/2006/relationships/slideLayout" Target="../slideLayouts/slideLayout2.xml"/><Relationship Id="rId6" Type="http://schemas.openxmlformats.org/officeDocument/2006/relationships/hyperlink" Target="https://github.com/astropy/ccdproc/commit/15d12100405c8c8fe45630e29d3b694307452322" TargetMode="External"/><Relationship Id="rId5" Type="http://schemas.openxmlformats.org/officeDocument/2006/relationships/hyperlink" Target="http://www.eso.org/sci/php/meetings/adass2011/Slides/PDF/All/ADASS_XXI_I04_Fitzpatrick.pdf" TargetMode="External"/><Relationship Id="rId4" Type="http://schemas.openxmlformats.org/officeDocument/2006/relationships/hyperlink" Target="https://github.com/spacetelescope/PyFITS/commits/master?after=e0c7604f35cb2222def581e3422c6f4833602f03+163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ds9.si.edu/doc/story.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3CE4-7E29-FD40-9C2E-59591092955D}"/>
              </a:ext>
            </a:extLst>
          </p:cNvPr>
          <p:cNvSpPr>
            <a:spLocks noGrp="1"/>
          </p:cNvSpPr>
          <p:nvPr>
            <p:ph type="ctrTitle"/>
          </p:nvPr>
        </p:nvSpPr>
        <p:spPr/>
        <p:txBody>
          <a:bodyPr/>
          <a:lstStyle/>
          <a:p>
            <a:r>
              <a:rPr lang="en-KR">
                <a:solidFill>
                  <a:srgbClr val="FF0000"/>
                </a:solidFill>
              </a:rPr>
              <a:t>Softwares</a:t>
            </a:r>
            <a:r>
              <a:rPr lang="ko-KR" altLang="en-US">
                <a:solidFill>
                  <a:srgbClr val="FF0000"/>
                </a:solidFill>
              </a:rPr>
              <a:t> </a:t>
            </a:r>
            <a:r>
              <a:rPr lang="en-US" altLang="ko-KR">
                <a:solidFill>
                  <a:srgbClr val="FF0000"/>
                </a:solidFill>
              </a:rPr>
              <a:t>&amp; Tools</a:t>
            </a:r>
            <a:r>
              <a:rPr lang="en-KR"/>
              <a:t> </a:t>
            </a:r>
            <a:br>
              <a:rPr lang="en-KR"/>
            </a:br>
            <a:br>
              <a:rPr lang="en-KR" sz="3200"/>
            </a:br>
            <a:r>
              <a:rPr lang="en-KR" sz="3200"/>
              <a:t>for</a:t>
            </a:r>
            <a:br>
              <a:rPr lang="en-KR" sz="3200"/>
            </a:br>
            <a:r>
              <a:rPr lang="en-KR" sz="3200"/>
              <a:t> </a:t>
            </a:r>
            <a:br>
              <a:rPr lang="en-KR" sz="3200"/>
            </a:br>
            <a:r>
              <a:rPr lang="en-KR">
                <a:solidFill>
                  <a:schemeClr val="accent2"/>
                </a:solidFill>
              </a:rPr>
              <a:t>SNU_AO </a:t>
            </a:r>
            <a:r>
              <a:rPr lang="en-KR"/>
              <a:t>class</a:t>
            </a:r>
          </a:p>
        </p:txBody>
      </p:sp>
      <p:sp>
        <p:nvSpPr>
          <p:cNvPr id="3" name="Subtitle 2">
            <a:extLst>
              <a:ext uri="{FF2B5EF4-FFF2-40B4-BE49-F238E27FC236}">
                <a16:creationId xmlns:a16="http://schemas.microsoft.com/office/drawing/2014/main" id="{30152C4F-B803-B742-A3C6-C259E7F644C3}"/>
              </a:ext>
            </a:extLst>
          </p:cNvPr>
          <p:cNvSpPr>
            <a:spLocks noGrp="1"/>
          </p:cNvSpPr>
          <p:nvPr>
            <p:ph type="subTitle" idx="1"/>
          </p:nvPr>
        </p:nvSpPr>
        <p:spPr/>
        <p:txBody>
          <a:bodyPr/>
          <a:lstStyle/>
          <a:p>
            <a:r>
              <a:rPr lang="en-US"/>
              <a:t>Yoonsoo P. Bach</a:t>
            </a:r>
            <a:endParaRPr lang="en-KR"/>
          </a:p>
        </p:txBody>
      </p:sp>
    </p:spTree>
    <p:extLst>
      <p:ext uri="{BB962C8B-B14F-4D97-AF65-F5344CB8AC3E}">
        <p14:creationId xmlns:p14="http://schemas.microsoft.com/office/powerpoint/2010/main" val="205283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8395-78BB-4946-8683-9641DEA81E62}"/>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C820C148-8CE9-0543-A794-3F6BEEE4D1D7}"/>
              </a:ext>
            </a:extLst>
          </p:cNvPr>
          <p:cNvSpPr>
            <a:spLocks noGrp="1"/>
          </p:cNvSpPr>
          <p:nvPr>
            <p:ph idx="1"/>
          </p:nvPr>
        </p:nvSpPr>
        <p:spPr/>
        <p:txBody>
          <a:bodyPr/>
          <a:lstStyle/>
          <a:p>
            <a:r>
              <a:rPr lang="en-KR"/>
              <a:t> Since mid-2010, all astronomical communities started phasing out IRAF support.</a:t>
            </a:r>
          </a:p>
          <a:p>
            <a:r>
              <a:rPr lang="en-KR"/>
              <a:t> NOAO declared end-of-support:</a:t>
            </a:r>
          </a:p>
          <a:p>
            <a:endParaRPr lang="en-KR"/>
          </a:p>
          <a:p>
            <a:endParaRPr lang="en-KR"/>
          </a:p>
          <a:p>
            <a:endParaRPr lang="en-KR"/>
          </a:p>
          <a:p>
            <a:endParaRPr lang="en-KR"/>
          </a:p>
          <a:p>
            <a:endParaRPr lang="en-KR"/>
          </a:p>
          <a:p>
            <a:r>
              <a:rPr lang="en-KR"/>
              <a:t> STScI also declared so (see next slide)</a:t>
            </a:r>
          </a:p>
        </p:txBody>
      </p:sp>
      <p:pic>
        <p:nvPicPr>
          <p:cNvPr id="5" name="Picture 4">
            <a:extLst>
              <a:ext uri="{FF2B5EF4-FFF2-40B4-BE49-F238E27FC236}">
                <a16:creationId xmlns:a16="http://schemas.microsoft.com/office/drawing/2014/main" id="{962E578B-3132-1145-8CA4-D0AF4DDF5007}"/>
              </a:ext>
            </a:extLst>
          </p:cNvPr>
          <p:cNvPicPr>
            <a:picLocks noChangeAspect="1"/>
          </p:cNvPicPr>
          <p:nvPr/>
        </p:nvPicPr>
        <p:blipFill rotWithShape="1">
          <a:blip r:embed="rId3"/>
          <a:srcRect b="65292"/>
          <a:stretch/>
        </p:blipFill>
        <p:spPr>
          <a:xfrm>
            <a:off x="10290" y="2246045"/>
            <a:ext cx="12192000" cy="1600741"/>
          </a:xfrm>
          <a:prstGeom prst="rect">
            <a:avLst/>
          </a:prstGeom>
        </p:spPr>
      </p:pic>
      <p:sp>
        <p:nvSpPr>
          <p:cNvPr id="6" name="Rectangle 5">
            <a:extLst>
              <a:ext uri="{FF2B5EF4-FFF2-40B4-BE49-F238E27FC236}">
                <a16:creationId xmlns:a16="http://schemas.microsoft.com/office/drawing/2014/main" id="{F1F0CD88-F5F6-2B4D-8C1A-73B9F6CDAC77}"/>
              </a:ext>
            </a:extLst>
          </p:cNvPr>
          <p:cNvSpPr/>
          <p:nvPr/>
        </p:nvSpPr>
        <p:spPr>
          <a:xfrm>
            <a:off x="0" y="1992129"/>
            <a:ext cx="3435556" cy="253916"/>
          </a:xfrm>
          <a:prstGeom prst="rect">
            <a:avLst/>
          </a:prstGeom>
        </p:spPr>
        <p:txBody>
          <a:bodyPr wrap="none">
            <a:spAutoFit/>
          </a:bodyPr>
          <a:lstStyle/>
          <a:p>
            <a:r>
              <a:rPr lang="en-US" sz="1050">
                <a:hlinkClick r:id="rId4"/>
              </a:rPr>
              <a:t>http://ast.noao.edu/data/software</a:t>
            </a:r>
            <a:r>
              <a:rPr lang="en-US" sz="1050"/>
              <a:t> (NOAO, 2020-04-01)</a:t>
            </a:r>
            <a:endParaRPr lang="en-KR" sz="1050"/>
          </a:p>
        </p:txBody>
      </p:sp>
      <p:cxnSp>
        <p:nvCxnSpPr>
          <p:cNvPr id="7" name="Straight Connector 6">
            <a:extLst>
              <a:ext uri="{FF2B5EF4-FFF2-40B4-BE49-F238E27FC236}">
                <a16:creationId xmlns:a16="http://schemas.microsoft.com/office/drawing/2014/main" id="{F0B6B5EB-1759-1C49-90F2-B0CBAA6CCACF}"/>
              </a:ext>
            </a:extLst>
          </p:cNvPr>
          <p:cNvCxnSpPr/>
          <p:nvPr/>
        </p:nvCxnSpPr>
        <p:spPr>
          <a:xfrm>
            <a:off x="2417640" y="3463507"/>
            <a:ext cx="148374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A8E3600D-635E-284F-A880-1A1BF8F4030E}"/>
              </a:ext>
            </a:extLst>
          </p:cNvPr>
          <p:cNvCxnSpPr>
            <a:cxnSpLocks/>
          </p:cNvCxnSpPr>
          <p:nvPr/>
        </p:nvCxnSpPr>
        <p:spPr>
          <a:xfrm>
            <a:off x="8065067" y="3456320"/>
            <a:ext cx="388251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4763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CB25-0D72-3943-A99E-B13728C601BB}"/>
              </a:ext>
            </a:extLst>
          </p:cNvPr>
          <p:cNvSpPr>
            <a:spLocks noGrp="1"/>
          </p:cNvSpPr>
          <p:nvPr>
            <p:ph type="title"/>
          </p:nvPr>
        </p:nvSpPr>
        <p:spPr/>
        <p:txBody>
          <a:bodyPr>
            <a:normAutofit fontScale="90000"/>
          </a:bodyPr>
          <a:lstStyle/>
          <a:p>
            <a:r>
              <a:rPr lang="en-US"/>
              <a:t>IRAF Problems – (1) No Support</a:t>
            </a:r>
            <a:endParaRPr lang="en-KR"/>
          </a:p>
        </p:txBody>
      </p:sp>
      <p:pic>
        <p:nvPicPr>
          <p:cNvPr id="4" name="Picture 3">
            <a:extLst>
              <a:ext uri="{FF2B5EF4-FFF2-40B4-BE49-F238E27FC236}">
                <a16:creationId xmlns:a16="http://schemas.microsoft.com/office/drawing/2014/main" id="{A62BBE6A-6DA8-8949-BE40-DEBCED32F388}"/>
              </a:ext>
            </a:extLst>
          </p:cNvPr>
          <p:cNvPicPr>
            <a:picLocks noChangeAspect="1"/>
          </p:cNvPicPr>
          <p:nvPr/>
        </p:nvPicPr>
        <p:blipFill>
          <a:blip r:embed="rId2"/>
          <a:stretch>
            <a:fillRect/>
          </a:stretch>
        </p:blipFill>
        <p:spPr>
          <a:xfrm>
            <a:off x="2793863" y="3639037"/>
            <a:ext cx="9398138" cy="3112469"/>
          </a:xfrm>
          <a:prstGeom prst="rect">
            <a:avLst/>
          </a:prstGeom>
        </p:spPr>
      </p:pic>
      <p:sp>
        <p:nvSpPr>
          <p:cNvPr id="5" name="TextBox 4">
            <a:extLst>
              <a:ext uri="{FF2B5EF4-FFF2-40B4-BE49-F238E27FC236}">
                <a16:creationId xmlns:a16="http://schemas.microsoft.com/office/drawing/2014/main" id="{6A40536F-E90C-364A-97AE-595247C6C43C}"/>
              </a:ext>
            </a:extLst>
          </p:cNvPr>
          <p:cNvSpPr txBox="1"/>
          <p:nvPr/>
        </p:nvSpPr>
        <p:spPr>
          <a:xfrm>
            <a:off x="628732" y="4324724"/>
            <a:ext cx="2165131" cy="584775"/>
          </a:xfrm>
          <a:prstGeom prst="rect">
            <a:avLst/>
          </a:prstGeom>
          <a:noFill/>
        </p:spPr>
        <p:txBody>
          <a:bodyPr wrap="square" rtlCol="0">
            <a:spAutoFit/>
          </a:bodyPr>
          <a:lstStyle/>
          <a:p>
            <a:r>
              <a:rPr lang="en-KR" sz="1600"/>
              <a:t>STScI Pey-Lian Lim, </a:t>
            </a:r>
          </a:p>
          <a:p>
            <a:r>
              <a:rPr lang="en-KR" sz="1600"/>
              <a:t>2016-12-20</a:t>
            </a:r>
          </a:p>
        </p:txBody>
      </p:sp>
      <p:sp>
        <p:nvSpPr>
          <p:cNvPr id="6" name="TextBox 5">
            <a:extLst>
              <a:ext uri="{FF2B5EF4-FFF2-40B4-BE49-F238E27FC236}">
                <a16:creationId xmlns:a16="http://schemas.microsoft.com/office/drawing/2014/main" id="{32E72E02-BDFF-E14E-9BF7-D51432DE56E6}"/>
              </a:ext>
            </a:extLst>
          </p:cNvPr>
          <p:cNvSpPr txBox="1"/>
          <p:nvPr/>
        </p:nvSpPr>
        <p:spPr>
          <a:xfrm>
            <a:off x="628732" y="1100216"/>
            <a:ext cx="5349766" cy="1938992"/>
          </a:xfrm>
          <a:prstGeom prst="rect">
            <a:avLst/>
          </a:prstGeom>
          <a:noFill/>
        </p:spPr>
        <p:txBody>
          <a:bodyPr wrap="square" numCol="1" rtlCol="0">
            <a:spAutoFit/>
          </a:bodyPr>
          <a:lstStyle/>
          <a:p>
            <a:r>
              <a:rPr lang="en-US" altLang="ko-KR" sz="1000"/>
              <a:t>…</a:t>
            </a:r>
            <a:r>
              <a:rPr lang="ko-KR" altLang="en-US" sz="1000"/>
              <a:t> </a:t>
            </a:r>
            <a:r>
              <a:rPr lang="en-US" sz="1000"/>
              <a:t>I am sending an email to ask about the error or bug I am having.</a:t>
            </a:r>
            <a:br>
              <a:rPr lang="en-US" sz="1000"/>
            </a:br>
            <a:r>
              <a:rPr lang="en-US" sz="1000"/>
              <a:t>I wanted to do a photometry by manual code:</a:t>
            </a:r>
            <a:br>
              <a:rPr lang="en-US" sz="1000"/>
            </a:br>
            <a:br>
              <a:rPr lang="en-US" sz="1000"/>
            </a:br>
            <a:r>
              <a:rPr lang="en-US" sz="1000">
                <a:latin typeface="Consolas" panose="020B0609020204030204" pitchFamily="49" charset="0"/>
                <a:cs typeface="Consolas" panose="020B0609020204030204" pitchFamily="49" charset="0"/>
              </a:rPr>
              <a:t>phot image.fits coords=image.fits.coo.1 output=image.fits.mag.1</a:t>
            </a:r>
            <a:br>
              <a:rPr lang="en-US" sz="1000">
                <a:latin typeface="Consolas" panose="020B0609020204030204" pitchFamily="49" charset="0"/>
                <a:cs typeface="Consolas" panose="020B0609020204030204" pitchFamily="49" charset="0"/>
              </a:rPr>
            </a:br>
            <a:r>
              <a:rPr lang="en-US" sz="1000">
                <a:latin typeface="Consolas" panose="020B0609020204030204" pitchFamily="49" charset="0"/>
                <a:cs typeface="Consolas" panose="020B0609020204030204" pitchFamily="49" charset="0"/>
              </a:rPr>
              <a:t>interac=no cbox=5 annulus=10 dannulus=10 aperture=5 verify- verbose-</a:t>
            </a:r>
            <a:br>
              <a:rPr lang="en-US" sz="1000">
                <a:latin typeface="Consolas" panose="020B0609020204030204" pitchFamily="49" charset="0"/>
                <a:cs typeface="Consolas" panose="020B0609020204030204" pitchFamily="49" charset="0"/>
              </a:rPr>
            </a:br>
            <a:br>
              <a:rPr lang="en-US" sz="1000"/>
            </a:br>
            <a:r>
              <a:rPr lang="en-US" sz="1000"/>
              <a:t>When I do this, I realized that the resulting image.fits.mag.1 file has RAPERT=3, not 5.</a:t>
            </a:r>
            <a:br>
              <a:rPr lang="en-US" sz="1000"/>
            </a:br>
            <a:r>
              <a:rPr lang="en-US" sz="1000"/>
              <a:t>RAPERT of 3 is the default setting of PHOT task, so I think the above cl script</a:t>
            </a:r>
            <a:br>
              <a:rPr lang="en-US" sz="1000"/>
            </a:br>
            <a:r>
              <a:rPr lang="en-US" sz="1000"/>
              <a:t>does not touch (and change) the parameter setting of PHOT.</a:t>
            </a:r>
            <a:br>
              <a:rPr lang="en-US" sz="1000"/>
            </a:br>
            <a:r>
              <a:rPr lang="en-US" sz="1000"/>
              <a:t>The same command works fine and outputs the result with RAPERT=5 in ecl of IRAF.</a:t>
            </a:r>
          </a:p>
          <a:p>
            <a:endParaRPr lang="en-US" sz="1000"/>
          </a:p>
          <a:p>
            <a:endParaRPr lang="en-KR" sz="1000"/>
          </a:p>
        </p:txBody>
      </p:sp>
      <p:sp>
        <p:nvSpPr>
          <p:cNvPr id="7" name="TextBox 6">
            <a:extLst>
              <a:ext uri="{FF2B5EF4-FFF2-40B4-BE49-F238E27FC236}">
                <a16:creationId xmlns:a16="http://schemas.microsoft.com/office/drawing/2014/main" id="{2DC3126B-D62D-0E49-B66C-C87EC187D5F9}"/>
              </a:ext>
            </a:extLst>
          </p:cNvPr>
          <p:cNvSpPr txBox="1"/>
          <p:nvPr/>
        </p:nvSpPr>
        <p:spPr>
          <a:xfrm>
            <a:off x="5966449" y="1720624"/>
            <a:ext cx="5513294" cy="1169551"/>
          </a:xfrm>
          <a:prstGeom prst="rect">
            <a:avLst/>
          </a:prstGeom>
          <a:noFill/>
        </p:spPr>
        <p:txBody>
          <a:bodyPr wrap="square" rtlCol="0">
            <a:spAutoFit/>
          </a:bodyPr>
          <a:lstStyle/>
          <a:p>
            <a:r>
              <a:rPr lang="en-US" sz="1000"/>
              <a:t>Is there anything I missed?</a:t>
            </a:r>
            <a:br>
              <a:rPr lang="en-US" sz="1000"/>
            </a:br>
            <a:br>
              <a:rPr lang="en-US" sz="1000"/>
            </a:br>
            <a:r>
              <a:rPr lang="en-US" sz="1000"/>
              <a:t>One possible way to circumvent this problem is that I can write a multi-line code</a:t>
            </a:r>
            <a:br>
              <a:rPr lang="en-US" sz="1000"/>
            </a:br>
            <a:r>
              <a:rPr lang="en-US" sz="1000"/>
              <a:t>which approaches PHOTPARS and CENTERPARS, as well as PHOT, but that is bothersome.</a:t>
            </a:r>
            <a:br>
              <a:rPr lang="en-US" sz="1000"/>
            </a:br>
            <a:r>
              <a:rPr lang="en-US" sz="1000"/>
              <a:t>Also I have ~1000 images and PyRAF does not accept code with 1000+ lines (by default),</a:t>
            </a:r>
            <a:br>
              <a:rPr lang="en-US" sz="1000"/>
            </a:br>
            <a:r>
              <a:rPr lang="en-US" sz="1000"/>
              <a:t>so I want to make only one line per each file.</a:t>
            </a:r>
            <a:br>
              <a:rPr lang="en-US" sz="1000"/>
            </a:br>
            <a:endParaRPr lang="en-KR" sz="1000"/>
          </a:p>
        </p:txBody>
      </p:sp>
    </p:spTree>
    <p:extLst>
      <p:ext uri="{BB962C8B-B14F-4D97-AF65-F5344CB8AC3E}">
        <p14:creationId xmlns:p14="http://schemas.microsoft.com/office/powerpoint/2010/main" val="357374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4B68-123C-3546-B1A7-680DA7929972}"/>
              </a:ext>
            </a:extLst>
          </p:cNvPr>
          <p:cNvSpPr>
            <a:spLocks noGrp="1"/>
          </p:cNvSpPr>
          <p:nvPr>
            <p:ph type="title"/>
          </p:nvPr>
        </p:nvSpPr>
        <p:spPr/>
        <p:txBody>
          <a:bodyPr>
            <a:normAutofit fontScale="90000"/>
          </a:bodyPr>
          <a:lstStyle/>
          <a:p>
            <a:r>
              <a:rPr lang="en-KR"/>
              <a:t>IRAF Problems – (2) Programmer's View</a:t>
            </a:r>
          </a:p>
        </p:txBody>
      </p:sp>
      <p:sp>
        <p:nvSpPr>
          <p:cNvPr id="3" name="Content Placeholder 2">
            <a:extLst>
              <a:ext uri="{FF2B5EF4-FFF2-40B4-BE49-F238E27FC236}">
                <a16:creationId xmlns:a16="http://schemas.microsoft.com/office/drawing/2014/main" id="{D397E9B8-477D-454A-9669-256C6AD7CDB4}"/>
              </a:ext>
            </a:extLst>
          </p:cNvPr>
          <p:cNvSpPr>
            <a:spLocks noGrp="1"/>
          </p:cNvSpPr>
          <p:nvPr>
            <p:ph idx="1"/>
          </p:nvPr>
        </p:nvSpPr>
        <p:spPr/>
        <p:txBody>
          <a:bodyPr/>
          <a:lstStyle/>
          <a:p>
            <a:r>
              <a:rPr lang="en-KR"/>
              <a:t> It's an old program uses its own preprocessed language.</a:t>
            </a:r>
          </a:p>
          <a:p>
            <a:pPr lvl="1"/>
            <a:r>
              <a:rPr lang="en-KR"/>
              <a:t>It uses SPP. Virtually no one in the world now can update it.</a:t>
            </a:r>
          </a:p>
          <a:p>
            <a:pPr lvl="1"/>
            <a:r>
              <a:rPr lang="en-KR"/>
              <a:t>Easiest way to hack astronomer's computer? </a:t>
            </a:r>
          </a:p>
          <a:p>
            <a:pPr lvl="2"/>
            <a:r>
              <a:rPr lang="en-KR"/>
              <a:t>Develop elementary hacking tools targetting memory used by IRAF (?).</a:t>
            </a:r>
          </a:p>
          <a:p>
            <a:r>
              <a:rPr lang="en-KR"/>
              <a:t> All parts important for modern language are missing </a:t>
            </a:r>
          </a:p>
          <a:p>
            <a:pPr lvl="1"/>
            <a:r>
              <a:rPr lang="en-KR"/>
              <a:t>related to debugging, memory issue, security, … </a:t>
            </a:r>
          </a:p>
          <a:p>
            <a:pPr lvl="1"/>
            <a:r>
              <a:rPr lang="en-KR"/>
              <a:t>It even uses 32-bit, and no plan to support 64-bit.</a:t>
            </a:r>
          </a:p>
        </p:txBody>
      </p:sp>
      <p:pic>
        <p:nvPicPr>
          <p:cNvPr id="5" name="Picture 4">
            <a:extLst>
              <a:ext uri="{FF2B5EF4-FFF2-40B4-BE49-F238E27FC236}">
                <a16:creationId xmlns:a16="http://schemas.microsoft.com/office/drawing/2014/main" id="{259D2FFC-DD5D-6449-9640-BA97E3E8EDFF}"/>
              </a:ext>
            </a:extLst>
          </p:cNvPr>
          <p:cNvPicPr>
            <a:picLocks noChangeAspect="1"/>
          </p:cNvPicPr>
          <p:nvPr/>
        </p:nvPicPr>
        <p:blipFill>
          <a:blip r:embed="rId2"/>
          <a:stretch>
            <a:fillRect/>
          </a:stretch>
        </p:blipFill>
        <p:spPr>
          <a:xfrm>
            <a:off x="185859" y="4026973"/>
            <a:ext cx="5428776" cy="2439101"/>
          </a:xfrm>
          <a:prstGeom prst="rect">
            <a:avLst/>
          </a:prstGeom>
        </p:spPr>
      </p:pic>
      <p:sp>
        <p:nvSpPr>
          <p:cNvPr id="7" name="Rectangle 6">
            <a:extLst>
              <a:ext uri="{FF2B5EF4-FFF2-40B4-BE49-F238E27FC236}">
                <a16:creationId xmlns:a16="http://schemas.microsoft.com/office/drawing/2014/main" id="{84DD00EF-35DB-284F-B88E-F27285DB832D}"/>
              </a:ext>
            </a:extLst>
          </p:cNvPr>
          <p:cNvSpPr/>
          <p:nvPr/>
        </p:nvSpPr>
        <p:spPr>
          <a:xfrm>
            <a:off x="185859" y="3771779"/>
            <a:ext cx="3260829" cy="253916"/>
          </a:xfrm>
          <a:prstGeom prst="rect">
            <a:avLst/>
          </a:prstGeom>
        </p:spPr>
        <p:txBody>
          <a:bodyPr wrap="none">
            <a:spAutoFit/>
          </a:bodyPr>
          <a:lstStyle/>
          <a:p>
            <a:r>
              <a:rPr lang="en-US" sz="1050">
                <a:hlinkClick r:id="rId3"/>
              </a:rPr>
              <a:t>http://stsdas.stsci.edu/documents/SUG/UG_51.html</a:t>
            </a:r>
            <a:endParaRPr lang="en-KR" sz="1050"/>
          </a:p>
        </p:txBody>
      </p:sp>
      <p:sp>
        <p:nvSpPr>
          <p:cNvPr id="8" name="Rectangle 7">
            <a:extLst>
              <a:ext uri="{FF2B5EF4-FFF2-40B4-BE49-F238E27FC236}">
                <a16:creationId xmlns:a16="http://schemas.microsoft.com/office/drawing/2014/main" id="{693F316D-672C-4D4A-A0C7-1D9DC272AB21}"/>
              </a:ext>
            </a:extLst>
          </p:cNvPr>
          <p:cNvSpPr/>
          <p:nvPr/>
        </p:nvSpPr>
        <p:spPr>
          <a:xfrm>
            <a:off x="6096000" y="3647725"/>
            <a:ext cx="6096000" cy="2893100"/>
          </a:xfrm>
          <a:prstGeom prst="rect">
            <a:avLst/>
          </a:prstGeom>
        </p:spPr>
        <p:txBody>
          <a:bodyPr>
            <a:spAutoFit/>
          </a:bodyPr>
          <a:lstStyle/>
          <a:p>
            <a:r>
              <a:rPr lang="en-US" sz="1400" b="0" i="0">
                <a:effectLst/>
                <a:latin typeface="-apple-system"/>
              </a:rPr>
              <a:t>The SPP language is </a:t>
            </a:r>
            <a:r>
              <a:rPr lang="en-US" sz="1400" b="0" i="1">
                <a:effectLst/>
                <a:latin typeface="-apple-system"/>
              </a:rPr>
              <a:t>based on the </a:t>
            </a:r>
            <a:r>
              <a:rPr lang="en-US" sz="1400" b="0" i="1">
                <a:solidFill>
                  <a:srgbClr val="FF0000"/>
                </a:solidFill>
                <a:effectLst/>
                <a:latin typeface="-apple-system"/>
              </a:rPr>
              <a:t>Ratfor</a:t>
            </a:r>
            <a:r>
              <a:rPr lang="en-US" sz="1400" b="0" i="1">
                <a:effectLst/>
                <a:latin typeface="-apple-system"/>
              </a:rPr>
              <a:t> language</a:t>
            </a:r>
            <a:r>
              <a:rPr lang="en-US" sz="1400" b="0" i="0">
                <a:effectLst/>
                <a:latin typeface="-apple-system"/>
              </a:rPr>
              <a:t>. Ratfor, in turn, is </a:t>
            </a:r>
            <a:r>
              <a:rPr lang="en-US" sz="1400" b="0" i="1">
                <a:effectLst/>
                <a:latin typeface="-apple-system"/>
              </a:rPr>
              <a:t>based on </a:t>
            </a:r>
            <a:r>
              <a:rPr lang="en-US" sz="1400" b="0" i="1">
                <a:solidFill>
                  <a:srgbClr val="FF0000"/>
                </a:solidFill>
                <a:effectLst/>
                <a:latin typeface="-apple-system"/>
              </a:rPr>
              <a:t>Fortran</a:t>
            </a:r>
            <a:r>
              <a:rPr lang="en-US" sz="1400" b="0" i="0">
                <a:effectLst/>
                <a:latin typeface="-apple-system"/>
              </a:rPr>
              <a:t>, with extensions for structured control flow, etc. The lexical form, operators, and control flow constructs are identical to those provided by Ratfor. The major differences are the data types, the form of a procedure, the addition of inline strings and character constants, the use of square brackets for arrays, and the task statement. In addition, the </a:t>
            </a:r>
            <a:r>
              <a:rPr lang="en-US" sz="1400" b="0" i="0">
                <a:solidFill>
                  <a:srgbClr val="FF0000"/>
                </a:solidFill>
                <a:effectLst/>
                <a:latin typeface="-apple-system"/>
              </a:rPr>
              <a:t>SPP I/O facilities provided are quite different and are tailored to the IRAF environment</a:t>
            </a:r>
            <a:r>
              <a:rPr lang="en-US" sz="1400" b="0" i="0">
                <a:effectLst/>
                <a:latin typeface="-apple-system"/>
              </a:rPr>
              <a:t>. The syntax of the SPP language is fairly straightforward and fundamentally similar to most other high-level languages. While it is based on the Ratfor language, there are</a:t>
            </a:r>
            <a:r>
              <a:rPr lang="en-US" sz="1400" b="0" i="0">
                <a:solidFill>
                  <a:srgbClr val="FF0000"/>
                </a:solidFill>
                <a:effectLst/>
                <a:latin typeface="-apple-system"/>
              </a:rPr>
              <a:t> elements of C as well as elements of Fortran</a:t>
            </a:r>
            <a:r>
              <a:rPr lang="en-US" sz="1400" b="0" i="0">
                <a:effectLst/>
                <a:latin typeface="-apple-system"/>
              </a:rPr>
              <a:t>. SPP is a preprocessed language. That is, there is no SPP compiler per se, but it is translated into another compilable language. In fact, </a:t>
            </a:r>
            <a:r>
              <a:rPr lang="en-US" sz="1400" b="0" i="1">
                <a:solidFill>
                  <a:srgbClr val="FF0000"/>
                </a:solidFill>
                <a:effectLst/>
                <a:latin typeface="-apple-system"/>
              </a:rPr>
              <a:t>SPP is first translated into Ratfor, which is processed into Fortran</a:t>
            </a:r>
            <a:r>
              <a:rPr lang="en-US" sz="1400" b="0" i="0">
                <a:effectLst/>
                <a:latin typeface="-apple-system"/>
              </a:rPr>
              <a:t>. The xc compiler performs all preprocessing, compilation, and linkage.</a:t>
            </a:r>
            <a:endParaRPr lang="en-KR" sz="1400"/>
          </a:p>
        </p:txBody>
      </p:sp>
      <p:sp>
        <p:nvSpPr>
          <p:cNvPr id="10" name="Rectangle 9">
            <a:extLst>
              <a:ext uri="{FF2B5EF4-FFF2-40B4-BE49-F238E27FC236}">
                <a16:creationId xmlns:a16="http://schemas.microsoft.com/office/drawing/2014/main" id="{88920487-35F7-8542-B592-E32F43AC7C10}"/>
              </a:ext>
            </a:extLst>
          </p:cNvPr>
          <p:cNvSpPr/>
          <p:nvPr/>
        </p:nvSpPr>
        <p:spPr>
          <a:xfrm>
            <a:off x="6185647" y="3447027"/>
            <a:ext cx="3560590" cy="276999"/>
          </a:xfrm>
          <a:prstGeom prst="rect">
            <a:avLst/>
          </a:prstGeom>
        </p:spPr>
        <p:txBody>
          <a:bodyPr wrap="none">
            <a:spAutoFit/>
          </a:bodyPr>
          <a:lstStyle/>
          <a:p>
            <a:r>
              <a:rPr lang="en-US" sz="1200">
                <a:hlinkClick r:id="rId4"/>
              </a:rPr>
              <a:t>http://stsdas.stsci.edu/documents/SPP/SP_4.html</a:t>
            </a:r>
            <a:endParaRPr lang="en-KR" sz="1200"/>
          </a:p>
        </p:txBody>
      </p:sp>
      <p:sp>
        <p:nvSpPr>
          <p:cNvPr id="11" name="TextBox 10">
            <a:extLst>
              <a:ext uri="{FF2B5EF4-FFF2-40B4-BE49-F238E27FC236}">
                <a16:creationId xmlns:a16="http://schemas.microsoft.com/office/drawing/2014/main" id="{E78DDEBE-0871-8749-A63B-EDE48C7A13B3}"/>
              </a:ext>
            </a:extLst>
          </p:cNvPr>
          <p:cNvSpPr txBox="1"/>
          <p:nvPr/>
        </p:nvSpPr>
        <p:spPr>
          <a:xfrm>
            <a:off x="9835884" y="3436323"/>
            <a:ext cx="2404941" cy="276999"/>
          </a:xfrm>
          <a:prstGeom prst="rect">
            <a:avLst/>
          </a:prstGeom>
          <a:noFill/>
        </p:spPr>
        <p:txBody>
          <a:bodyPr wrap="square" rtlCol="0">
            <a:spAutoFit/>
          </a:bodyPr>
          <a:lstStyle/>
          <a:p>
            <a:r>
              <a:rPr lang="en-KR" sz="1200"/>
              <a:t>(emphases added)</a:t>
            </a:r>
          </a:p>
        </p:txBody>
      </p:sp>
    </p:spTree>
    <p:extLst>
      <p:ext uri="{BB962C8B-B14F-4D97-AF65-F5344CB8AC3E}">
        <p14:creationId xmlns:p14="http://schemas.microsoft.com/office/powerpoint/2010/main" val="1212689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DAF7-2C7D-C646-A61B-A941A6344FDF}"/>
              </a:ext>
            </a:extLst>
          </p:cNvPr>
          <p:cNvSpPr>
            <a:spLocks noGrp="1"/>
          </p:cNvSpPr>
          <p:nvPr>
            <p:ph type="title"/>
          </p:nvPr>
        </p:nvSpPr>
        <p:spPr/>
        <p:txBody>
          <a:bodyPr>
            <a:normAutofit fontScale="90000"/>
          </a:bodyPr>
          <a:lstStyle/>
          <a:p>
            <a:r>
              <a:rPr lang="en-KR"/>
              <a:t>IRAF Problems – (3) Licensing?</a:t>
            </a:r>
          </a:p>
        </p:txBody>
      </p:sp>
      <p:sp>
        <p:nvSpPr>
          <p:cNvPr id="3" name="Content Placeholder 2">
            <a:extLst>
              <a:ext uri="{FF2B5EF4-FFF2-40B4-BE49-F238E27FC236}">
                <a16:creationId xmlns:a16="http://schemas.microsoft.com/office/drawing/2014/main" id="{ABFC02CD-3FE6-014B-970F-36FEE9E16680}"/>
              </a:ext>
            </a:extLst>
          </p:cNvPr>
          <p:cNvSpPr>
            <a:spLocks noGrp="1"/>
          </p:cNvSpPr>
          <p:nvPr>
            <p:ph idx="1"/>
          </p:nvPr>
        </p:nvSpPr>
        <p:spPr/>
        <p:txBody>
          <a:bodyPr/>
          <a:lstStyle/>
          <a:p>
            <a:r>
              <a:rPr lang="en-KR"/>
              <a:t> It seems like IRAF illegally used copyrighted (non-redistributable) code lines.</a:t>
            </a:r>
          </a:p>
          <a:p>
            <a:r>
              <a:rPr lang="en-KR"/>
              <a:t> See iraf.net thread and IRAF community edition Wiki page</a:t>
            </a:r>
          </a:p>
          <a:p>
            <a:endParaRPr lang="en-KR"/>
          </a:p>
          <a:p>
            <a:r>
              <a:rPr lang="en-KR"/>
              <a:t>Also Ubuntu Debian Bug report logs</a:t>
            </a:r>
          </a:p>
          <a:p>
            <a:endParaRPr lang="en-KR"/>
          </a:p>
        </p:txBody>
      </p:sp>
      <p:sp>
        <p:nvSpPr>
          <p:cNvPr id="4" name="Rectangle 3">
            <a:extLst>
              <a:ext uri="{FF2B5EF4-FFF2-40B4-BE49-F238E27FC236}">
                <a16:creationId xmlns:a16="http://schemas.microsoft.com/office/drawing/2014/main" id="{AAD53AFD-6435-F74E-B0D7-58CB16712FAF}"/>
              </a:ext>
            </a:extLst>
          </p:cNvPr>
          <p:cNvSpPr/>
          <p:nvPr/>
        </p:nvSpPr>
        <p:spPr>
          <a:xfrm>
            <a:off x="2577353" y="4987855"/>
            <a:ext cx="7037294" cy="1200329"/>
          </a:xfrm>
          <a:prstGeom prst="rect">
            <a:avLst/>
          </a:prstGeom>
        </p:spPr>
        <p:txBody>
          <a:bodyPr wrap="square">
            <a:spAutoFit/>
          </a:bodyPr>
          <a:lstStyle/>
          <a:p>
            <a:r>
              <a:rPr lang="en-KR"/>
              <a:t>I don't want to go into the details as it can be legally sensitive issue, but it does have potential to cause critical problems, as IRAF was supported by too many public organizations and national institutions (including NASA and NOAO).</a:t>
            </a:r>
          </a:p>
        </p:txBody>
      </p:sp>
      <p:sp>
        <p:nvSpPr>
          <p:cNvPr id="5" name="Rectangle 4">
            <a:extLst>
              <a:ext uri="{FF2B5EF4-FFF2-40B4-BE49-F238E27FC236}">
                <a16:creationId xmlns:a16="http://schemas.microsoft.com/office/drawing/2014/main" id="{7CB6D5C8-0629-1245-93A3-FE90E4BFE27C}"/>
              </a:ext>
            </a:extLst>
          </p:cNvPr>
          <p:cNvSpPr/>
          <p:nvPr/>
        </p:nvSpPr>
        <p:spPr>
          <a:xfrm>
            <a:off x="5051616" y="1804187"/>
            <a:ext cx="4329952" cy="261610"/>
          </a:xfrm>
          <a:prstGeom prst="rect">
            <a:avLst/>
          </a:prstGeom>
        </p:spPr>
        <p:txBody>
          <a:bodyPr wrap="square">
            <a:spAutoFit/>
          </a:bodyPr>
          <a:lstStyle/>
          <a:p>
            <a:r>
              <a:rPr lang="en-US" sz="1050">
                <a:hlinkClick r:id="rId2"/>
              </a:rPr>
              <a:t>https://github.com/iraf-community/iraf/wiki/License-problems-in-IRAF</a:t>
            </a:r>
            <a:endParaRPr lang="en-KR" sz="1050"/>
          </a:p>
        </p:txBody>
      </p:sp>
      <p:sp>
        <p:nvSpPr>
          <p:cNvPr id="6" name="Rectangle 5">
            <a:extLst>
              <a:ext uri="{FF2B5EF4-FFF2-40B4-BE49-F238E27FC236}">
                <a16:creationId xmlns:a16="http://schemas.microsoft.com/office/drawing/2014/main" id="{52E1BA2B-E778-974E-8282-62354C121667}"/>
              </a:ext>
            </a:extLst>
          </p:cNvPr>
          <p:cNvSpPr/>
          <p:nvPr/>
        </p:nvSpPr>
        <p:spPr>
          <a:xfrm>
            <a:off x="1093693" y="1806468"/>
            <a:ext cx="4329952" cy="261610"/>
          </a:xfrm>
          <a:prstGeom prst="rect">
            <a:avLst/>
          </a:prstGeom>
        </p:spPr>
        <p:txBody>
          <a:bodyPr wrap="square">
            <a:spAutoFit/>
          </a:bodyPr>
          <a:lstStyle/>
          <a:p>
            <a:r>
              <a:rPr lang="en-US" sz="1050">
                <a:hlinkClick r:id="rId3"/>
              </a:rPr>
              <a:t>https://iraf.net/forum/viewtopic.php?forum=4&amp;showtopic=1468264</a:t>
            </a:r>
            <a:endParaRPr lang="en-KR" sz="1050"/>
          </a:p>
        </p:txBody>
      </p:sp>
      <p:sp>
        <p:nvSpPr>
          <p:cNvPr id="7" name="Rectangle 6">
            <a:extLst>
              <a:ext uri="{FF2B5EF4-FFF2-40B4-BE49-F238E27FC236}">
                <a16:creationId xmlns:a16="http://schemas.microsoft.com/office/drawing/2014/main" id="{C6CF5505-16A2-0648-81AB-0C26BDCC533D}"/>
              </a:ext>
            </a:extLst>
          </p:cNvPr>
          <p:cNvSpPr/>
          <p:nvPr/>
        </p:nvSpPr>
        <p:spPr>
          <a:xfrm>
            <a:off x="3080383" y="2835446"/>
            <a:ext cx="3650358" cy="253916"/>
          </a:xfrm>
          <a:prstGeom prst="rect">
            <a:avLst/>
          </a:prstGeom>
        </p:spPr>
        <p:txBody>
          <a:bodyPr wrap="none">
            <a:spAutoFit/>
          </a:bodyPr>
          <a:lstStyle/>
          <a:p>
            <a:r>
              <a:rPr lang="en-US" sz="1050">
                <a:hlinkClick r:id="rId4"/>
              </a:rPr>
              <a:t>https://bugs.debian.org/cgi-bin/bugreport.cgi?bug=690531</a:t>
            </a:r>
            <a:endParaRPr lang="en-KR" sz="1050"/>
          </a:p>
        </p:txBody>
      </p:sp>
    </p:spTree>
    <p:extLst>
      <p:ext uri="{BB962C8B-B14F-4D97-AF65-F5344CB8AC3E}">
        <p14:creationId xmlns:p14="http://schemas.microsoft.com/office/powerpoint/2010/main" val="396630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3ABB17-8765-6248-878F-291710B7D790}"/>
              </a:ext>
            </a:extLst>
          </p:cNvPr>
          <p:cNvSpPr>
            <a:spLocks noGrp="1"/>
          </p:cNvSpPr>
          <p:nvPr>
            <p:ph idx="1"/>
          </p:nvPr>
        </p:nvSpPr>
        <p:spPr/>
        <p:txBody>
          <a:bodyPr/>
          <a:lstStyle/>
          <a:p>
            <a:r>
              <a:rPr lang="en-KR"/>
              <a:t>Skeleton identical to IRAF.</a:t>
            </a:r>
          </a:p>
          <a:p>
            <a:r>
              <a:rPr lang="en-KR"/>
              <a:t>Started since 1998 @ STScI; see arXiv article for details.</a:t>
            </a:r>
          </a:p>
          <a:p>
            <a:r>
              <a:rPr lang="en-KR"/>
              <a:t>STScI recommended PyRAF over IRAF in 2000s.</a:t>
            </a:r>
          </a:p>
          <a:p>
            <a:r>
              <a:rPr lang="en-KR"/>
              <a:t>Just running IRAF by Python commands rather than terminal command line.</a:t>
            </a:r>
          </a:p>
          <a:p>
            <a:r>
              <a:rPr lang="en-KR"/>
              <a:t>Serious problems:</a:t>
            </a:r>
          </a:p>
          <a:p>
            <a:pPr lvl="1"/>
            <a:r>
              <a:rPr lang="en-KR"/>
              <a:t>Python 2. No plan to reimplemented to Python 3.</a:t>
            </a:r>
          </a:p>
          <a:p>
            <a:pPr lvl="1"/>
            <a:r>
              <a:rPr lang="en-KR"/>
              <a:t>Identical script gives different results compared to IRAF (see emails I sent to STScI in 2016).</a:t>
            </a:r>
          </a:p>
          <a:p>
            <a:pPr lvl="1"/>
            <a:r>
              <a:rPr lang="en-KR"/>
              <a:t>It didn't even give any error messages and ran as if it does what I told.</a:t>
            </a:r>
          </a:p>
          <a:p>
            <a:pPr lvl="2"/>
            <a:r>
              <a:rPr lang="en-KR"/>
              <a:t>"</a:t>
            </a:r>
            <a:r>
              <a:rPr lang="en-US"/>
              <a:t>You can even run more than 90% of IRAF CL scripts!"</a:t>
            </a:r>
          </a:p>
          <a:p>
            <a:pPr lvl="2"/>
            <a:r>
              <a:rPr lang="en-US">
                <a:sym typeface="Wingdings" pitchFamily="2" charset="2"/>
              </a:rPr>
              <a:t> "You can get </a:t>
            </a:r>
            <a:r>
              <a:rPr lang="en-US">
                <a:solidFill>
                  <a:srgbClr val="FF0000"/>
                </a:solidFill>
                <a:sym typeface="Wingdings" pitchFamily="2" charset="2"/>
              </a:rPr>
              <a:t>strange results</a:t>
            </a:r>
            <a:r>
              <a:rPr lang="en-US">
                <a:sym typeface="Wingdings" pitchFamily="2" charset="2"/>
              </a:rPr>
              <a:t> for about 10% of the cases!"</a:t>
            </a:r>
            <a:endParaRPr lang="en-KR"/>
          </a:p>
          <a:p>
            <a:pPr lvl="1"/>
            <a:r>
              <a:rPr lang="en-KR"/>
              <a:t>Critical for any professional work:</a:t>
            </a:r>
          </a:p>
          <a:p>
            <a:pPr lvl="2"/>
            <a:r>
              <a:rPr lang="en-KR"/>
              <a:t>I had to delete all my PyRAF codes and redo </a:t>
            </a:r>
          </a:p>
          <a:p>
            <a:pPr marL="396000" lvl="2" indent="0">
              <a:buNone/>
            </a:pPr>
            <a:r>
              <a:rPr lang="en-KR"/>
              <a:t>    my data reduction for my research in late 2016.</a:t>
            </a:r>
          </a:p>
          <a:p>
            <a:pPr lvl="1"/>
            <a:endParaRPr lang="en-KR"/>
          </a:p>
          <a:p>
            <a:pPr lvl="1"/>
            <a:endParaRPr lang="en-KR"/>
          </a:p>
        </p:txBody>
      </p:sp>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5" name="Picture 4">
            <a:extLst>
              <a:ext uri="{FF2B5EF4-FFF2-40B4-BE49-F238E27FC236}">
                <a16:creationId xmlns:a16="http://schemas.microsoft.com/office/drawing/2014/main" id="{09857997-8069-8B4F-80F2-BC966FA5E700}"/>
              </a:ext>
            </a:extLst>
          </p:cNvPr>
          <p:cNvPicPr>
            <a:picLocks noChangeAspect="1"/>
          </p:cNvPicPr>
          <p:nvPr/>
        </p:nvPicPr>
        <p:blipFill>
          <a:blip r:embed="rId3"/>
          <a:stretch>
            <a:fillRect/>
          </a:stretch>
        </p:blipFill>
        <p:spPr>
          <a:xfrm>
            <a:off x="6096000" y="4845847"/>
            <a:ext cx="5997388" cy="2012153"/>
          </a:xfrm>
          <a:prstGeom prst="rect">
            <a:avLst/>
          </a:prstGeom>
        </p:spPr>
      </p:pic>
      <p:sp>
        <p:nvSpPr>
          <p:cNvPr id="6" name="Rectangle 5">
            <a:extLst>
              <a:ext uri="{FF2B5EF4-FFF2-40B4-BE49-F238E27FC236}">
                <a16:creationId xmlns:a16="http://schemas.microsoft.com/office/drawing/2014/main" id="{238A68AA-39B3-034B-8D5F-CB044913D177}"/>
              </a:ext>
            </a:extLst>
          </p:cNvPr>
          <p:cNvSpPr/>
          <p:nvPr/>
        </p:nvSpPr>
        <p:spPr>
          <a:xfrm>
            <a:off x="1848055" y="6596390"/>
            <a:ext cx="4258235" cy="261610"/>
          </a:xfrm>
          <a:prstGeom prst="rect">
            <a:avLst/>
          </a:prstGeom>
        </p:spPr>
        <p:txBody>
          <a:bodyPr wrap="square">
            <a:spAutoFit/>
          </a:bodyPr>
          <a:lstStyle/>
          <a:p>
            <a:r>
              <a:rPr lang="en-US" sz="1050">
                <a:hlinkClick r:id="rId4"/>
              </a:rPr>
              <a:t>http://stsdas.stsci.edu/pyraf/doc.old/pyraf_tutorial/PythonPrereq.html</a:t>
            </a:r>
            <a:endParaRPr lang="en-KR" sz="1050"/>
          </a:p>
        </p:txBody>
      </p:sp>
      <p:sp>
        <p:nvSpPr>
          <p:cNvPr id="7" name="TextBox 6">
            <a:extLst>
              <a:ext uri="{FF2B5EF4-FFF2-40B4-BE49-F238E27FC236}">
                <a16:creationId xmlns:a16="http://schemas.microsoft.com/office/drawing/2014/main" id="{5CFC6673-FE65-FF4E-A33C-D6ED455903D4}"/>
              </a:ext>
            </a:extLst>
          </p:cNvPr>
          <p:cNvSpPr txBox="1"/>
          <p:nvPr/>
        </p:nvSpPr>
        <p:spPr>
          <a:xfrm>
            <a:off x="7844117" y="1849624"/>
            <a:ext cx="2501153" cy="523220"/>
          </a:xfrm>
          <a:prstGeom prst="rect">
            <a:avLst/>
          </a:prstGeom>
          <a:noFill/>
        </p:spPr>
        <p:txBody>
          <a:bodyPr wrap="square" rtlCol="0">
            <a:spAutoFit/>
          </a:bodyPr>
          <a:lstStyle/>
          <a:p>
            <a:r>
              <a:rPr lang="en-KR" sz="1400"/>
              <a:t>Of course debugging gets easier when you use PyRAF.</a:t>
            </a:r>
          </a:p>
        </p:txBody>
      </p:sp>
      <p:sp>
        <p:nvSpPr>
          <p:cNvPr id="8" name="Rectangle 7">
            <a:extLst>
              <a:ext uri="{FF2B5EF4-FFF2-40B4-BE49-F238E27FC236}">
                <a16:creationId xmlns:a16="http://schemas.microsoft.com/office/drawing/2014/main" id="{871B18DE-EDE4-6E48-BB4B-4B3DF00AB0D3}"/>
              </a:ext>
            </a:extLst>
          </p:cNvPr>
          <p:cNvSpPr/>
          <p:nvPr/>
        </p:nvSpPr>
        <p:spPr>
          <a:xfrm>
            <a:off x="7997277" y="1498376"/>
            <a:ext cx="2194832" cy="261610"/>
          </a:xfrm>
          <a:prstGeom prst="rect">
            <a:avLst/>
          </a:prstGeom>
        </p:spPr>
        <p:txBody>
          <a:bodyPr wrap="none">
            <a:spAutoFit/>
          </a:bodyPr>
          <a:lstStyle/>
          <a:p>
            <a:r>
              <a:rPr lang="en-US" sz="1050">
                <a:hlinkClick r:id="rId5"/>
              </a:rPr>
              <a:t>https://arxiv.org/abs/1610.03159</a:t>
            </a:r>
            <a:endParaRPr lang="en-KR" sz="1050"/>
          </a:p>
        </p:txBody>
      </p:sp>
    </p:spTree>
    <p:extLst>
      <p:ext uri="{BB962C8B-B14F-4D97-AF65-F5344CB8AC3E}">
        <p14:creationId xmlns:p14="http://schemas.microsoft.com/office/powerpoint/2010/main" val="863244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18" name="Content Placeholder 17">
            <a:extLst>
              <a:ext uri="{FF2B5EF4-FFF2-40B4-BE49-F238E27FC236}">
                <a16:creationId xmlns:a16="http://schemas.microsoft.com/office/drawing/2014/main" id="{4E865BB5-132F-D64D-BFAB-0A02C41656C6}"/>
              </a:ext>
            </a:extLst>
          </p:cNvPr>
          <p:cNvPicPr>
            <a:picLocks noGrp="1" noChangeAspect="1"/>
          </p:cNvPicPr>
          <p:nvPr>
            <p:ph idx="1"/>
          </p:nvPr>
        </p:nvPicPr>
        <p:blipFill>
          <a:blip r:embed="rId3"/>
          <a:stretch>
            <a:fillRect/>
          </a:stretch>
        </p:blipFill>
        <p:spPr>
          <a:xfrm>
            <a:off x="2099469" y="2107406"/>
            <a:ext cx="8013700" cy="2908300"/>
          </a:xfrm>
          <a:prstGeom prst="rect">
            <a:avLst/>
          </a:prstGeom>
        </p:spPr>
      </p:pic>
    </p:spTree>
    <p:extLst>
      <p:ext uri="{BB962C8B-B14F-4D97-AF65-F5344CB8AC3E}">
        <p14:creationId xmlns:p14="http://schemas.microsoft.com/office/powerpoint/2010/main" val="3351395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3485570"/>
          </a:xfrm>
          <a:prstGeom prst="rect">
            <a:avLst/>
          </a:prstGeom>
        </p:spPr>
        <p:txBody>
          <a:bodyPr wrap="square">
            <a:spAutoFit/>
          </a:bodyPr>
          <a:lstStyle/>
          <a:p>
            <a:r>
              <a:rPr lang="en-US" sz="1050" b="1" i="0">
                <a:solidFill>
                  <a:srgbClr val="000000"/>
                </a:solidFill>
                <a:effectLst/>
                <a:latin typeface="Arial" panose="020B0604020202020204" pitchFamily="34" charset="0"/>
              </a:rPr>
              <a:t>2019-11-14 18:51 EST - Guest</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To Whom It May Concern,</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Hi I am a graduate student.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Although I have not using IRAF for 2-3 years for my research,</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IRAF documentations have been a priceless resource to benchmark </a:t>
            </a:r>
          </a:p>
          <a:p>
            <a:r>
              <a:rPr lang="en-US" sz="1050" b="0" i="0">
                <a:solidFill>
                  <a:srgbClr val="000000"/>
                </a:solidFill>
                <a:effectLst/>
                <a:latin typeface="Arial" panose="020B0604020202020204" pitchFamily="34" charset="0"/>
              </a:rPr>
              <a:t>(both scientific and technical sense).</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Recently, I found all the IRAF documentations such as this one</a:t>
            </a:r>
            <a:br>
              <a:rPr lang="en-US" sz="1050" b="0" i="0">
                <a:solidFill>
                  <a:srgbClr val="000000"/>
                </a:solidFill>
                <a:effectLst/>
                <a:latin typeface="Arial" panose="020B0604020202020204" pitchFamily="34" charset="0"/>
              </a:rPr>
            </a:br>
            <a:r>
              <a:rPr lang="en-US" sz="1050" b="0" i="0">
                <a:solidFill>
                  <a:srgbClr val="1155CC"/>
                </a:solidFill>
                <a:effectLst/>
                <a:latin typeface="Arial" panose="020B0604020202020204" pitchFamily="34" charset="0"/>
                <a:hlinkClick r:id="rId2"/>
              </a:rPr>
              <a:t>http://stsdas.stsci.edu/cgi-bin/gethelp.cgi?implot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are not available.</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Can I ask where those are located?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If they'll not be available through STScI, I want to ask if there's any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backup/cached version, because many of my research or teaching-related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materials heavily depending on IRAF doc (not IRAF itself).</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Thanks.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Regards,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Yoonsoo Bach</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2354491"/>
          </a:xfrm>
          <a:prstGeom prst="rect">
            <a:avLst/>
          </a:prstGeom>
        </p:spPr>
        <p:txBody>
          <a:bodyPr wrap="square">
            <a:spAutoFit/>
          </a:bodyPr>
          <a:lstStyle/>
          <a:p>
            <a:r>
              <a:rPr lang="en-US" sz="1050" b="1" i="0">
                <a:solidFill>
                  <a:srgbClr val="000000"/>
                </a:solidFill>
                <a:effectLst/>
                <a:latin typeface="Arial" panose="020B0604020202020204" pitchFamily="34" charset="0"/>
              </a:rPr>
              <a:t>2019-11-15 10:59 EST - Pey-Lian Lim</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Hi Mr. Bach,</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STScI has dropped IRAF support (also see </a:t>
            </a:r>
            <a:r>
              <a:rPr lang="en-US" sz="1050" b="0" i="0">
                <a:solidFill>
                  <a:srgbClr val="1155CC"/>
                </a:solidFill>
                <a:effectLst/>
                <a:latin typeface="Arial" panose="020B0604020202020204" pitchFamily="34" charset="0"/>
                <a:hlinkClick r:id="rId3"/>
              </a:rPr>
              <a:t>http://www.stsci.edu/contents/newsletters/2018-volume-35-issue-03/removing-the-institutes-dependence-on-iraf-you-can-do-it-too</a:t>
            </a:r>
            <a:r>
              <a:rPr lang="en-US" sz="1050" b="0" i="0">
                <a:solidFill>
                  <a:srgbClr val="000000"/>
                </a:solidFill>
                <a:effectLst/>
                <a:latin typeface="Arial" panose="020B0604020202020204" pitchFamily="34" charset="0"/>
              </a:rPr>
              <a:t>), which unfortunately includes hosting its documentation. You can try other hosts; e.g., </a:t>
            </a:r>
            <a:r>
              <a:rPr lang="en-US" sz="1050" b="0" i="0">
                <a:solidFill>
                  <a:srgbClr val="1155CC"/>
                </a:solidFill>
                <a:effectLst/>
                <a:latin typeface="Arial" panose="020B0604020202020204" pitchFamily="34" charset="0"/>
                <a:hlinkClick r:id="rId4"/>
              </a:rPr>
              <a:t>http://iraf.noao.edu/scripts/irafhelp?implot</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We apologize for any inconvenience caused.</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Sincerely,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Pey-Lian</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Data Analysis Tools Branch</a:t>
            </a:r>
          </a:p>
        </p:txBody>
      </p:sp>
    </p:spTree>
    <p:extLst>
      <p:ext uri="{BB962C8B-B14F-4D97-AF65-F5344CB8AC3E}">
        <p14:creationId xmlns:p14="http://schemas.microsoft.com/office/powerpoint/2010/main" val="298226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2839239"/>
          </a:xfrm>
          <a:prstGeom prst="rect">
            <a:avLst/>
          </a:prstGeom>
        </p:spPr>
        <p:txBody>
          <a:bodyPr wrap="square">
            <a:spAutoFit/>
          </a:bodyPr>
          <a:lstStyle/>
          <a:p>
            <a:r>
              <a:rPr lang="en-US" sz="1050">
                <a:solidFill>
                  <a:srgbClr val="000000"/>
                </a:solidFill>
                <a:latin typeface="arial" panose="020B0604020202020204" pitchFamily="34" charset="0"/>
              </a:rPr>
              <a:t>Hi!</a:t>
            </a:r>
          </a:p>
          <a:p>
            <a:r>
              <a:rPr lang="en-US" sz="1050">
                <a:solidFill>
                  <a:srgbClr val="000000"/>
                </a:solidFill>
                <a:latin typeface="arial" panose="020B0604020202020204" pitchFamily="34" charset="0"/>
              </a:rPr>
              <a:t>Thank you so much for the reply. I have two more questions.</a:t>
            </a:r>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1) Is there any </a:t>
            </a:r>
            <a:r>
              <a:rPr lang="en-US" sz="1050" b="1" u="sng">
                <a:solidFill>
                  <a:srgbClr val="000000"/>
                </a:solidFill>
                <a:latin typeface="arial" panose="020B0604020202020204" pitchFamily="34" charset="0"/>
              </a:rPr>
              <a:t>backups</a:t>
            </a:r>
            <a:r>
              <a:rPr lang="en-US" sz="1050">
                <a:solidFill>
                  <a:srgbClr val="000000"/>
                </a:solidFill>
                <a:latin typeface="arial" panose="020B0604020202020204" pitchFamily="34" charset="0"/>
              </a:rPr>
              <a:t> of the documentations as STScI provided (maybe in html format)?</a:t>
            </a:r>
          </a:p>
          <a:p>
            <a:r>
              <a:rPr lang="en-US" sz="1050">
                <a:solidFill>
                  <a:srgbClr val="000000"/>
                </a:solidFill>
                <a:latin typeface="arial" panose="020B0604020202020204" pitchFamily="34" charset="0"/>
              </a:rPr>
              <a:t>2) Do you have any </a:t>
            </a:r>
            <a:r>
              <a:rPr lang="en-US" sz="1050" b="1" u="sng">
                <a:solidFill>
                  <a:srgbClr val="000000"/>
                </a:solidFill>
                <a:latin typeface="arial" panose="020B0604020202020204" pitchFamily="34" charset="0"/>
              </a:rPr>
              <a:t>code</a:t>
            </a:r>
            <a:r>
              <a:rPr lang="en-US" sz="1050">
                <a:solidFill>
                  <a:srgbClr val="000000"/>
                </a:solidFill>
                <a:latin typeface="arial" panose="020B0604020202020204" pitchFamily="34" charset="0"/>
              </a:rPr>
              <a:t> (e.g., python) which converts the IRAF .hlp files to modern formats (like html)? </a:t>
            </a:r>
          </a:p>
          <a:p>
            <a:r>
              <a:rPr lang="en-US" sz="1050">
                <a:solidFill>
                  <a:srgbClr val="000000"/>
                </a:solidFill>
                <a:latin typeface="arial" panose="020B0604020202020204" pitchFamily="34" charset="0"/>
              </a:rPr>
              <a:t>-- If so, could you share these with me?</a:t>
            </a:r>
          </a:p>
          <a:p>
            <a:r>
              <a:rPr lang="en-US" sz="1050">
                <a:solidFill>
                  <a:srgbClr val="000000"/>
                </a:solidFill>
                <a:latin typeface="arial" panose="020B0604020202020204" pitchFamily="34" charset="0"/>
              </a:rPr>
              <a:t>-- If not, what is the IRAF .hlp format is called? It doesn't seem like original LINUX man page..?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Thank you so much in advance.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Regards,</a:t>
            </a:r>
          </a:p>
          <a:p>
            <a:r>
              <a:rPr lang="en-US" sz="1050">
                <a:solidFill>
                  <a:srgbClr val="000000"/>
                </a:solidFill>
                <a:latin typeface="arial" panose="020B0604020202020204" pitchFamily="34" charset="0"/>
              </a:rPr>
              <a:t>Yoonsoo</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1954381"/>
          </a:xfrm>
          <a:prstGeom prst="rect">
            <a:avLst/>
          </a:prstGeom>
        </p:spPr>
        <p:txBody>
          <a:bodyPr wrap="square">
            <a:spAutoFit/>
          </a:bodyPr>
          <a:lstStyle/>
          <a:p>
            <a:r>
              <a:rPr lang="en-US" sz="1100" b="1"/>
              <a:t>2019-11-22 12:45 EST - Pey-Lian Lim</a:t>
            </a:r>
            <a:r>
              <a:rPr lang="en-US" sz="1100" baseline="30000"/>
              <a:t>Additional comments</a:t>
            </a:r>
            <a:endParaRPr lang="en-US" sz="1100"/>
          </a:p>
          <a:p>
            <a:r>
              <a:rPr lang="en-US" sz="1100"/>
              <a:t>Hi Yoonsoo,</a:t>
            </a:r>
            <a:br>
              <a:rPr lang="en-US" sz="1100"/>
            </a:br>
            <a:br>
              <a:rPr lang="en-US" sz="1100"/>
            </a:br>
            <a:r>
              <a:rPr lang="en-US" sz="1100"/>
              <a:t>Unfortunately, stopping our support of IRAF at STScI also includes its documentation hosting. You can try ask over at </a:t>
            </a:r>
            <a:r>
              <a:rPr lang="en-US" sz="1100">
                <a:hlinkClick r:id="rId2"/>
              </a:rPr>
              <a:t>https://github.com/iraf-community/iraf</a:t>
            </a:r>
            <a:r>
              <a:rPr lang="en-US" sz="1100"/>
              <a:t> </a:t>
            </a:r>
          </a:p>
          <a:p>
            <a:r>
              <a:rPr lang="en-US" sz="1100"/>
              <a:t>or </a:t>
            </a:r>
            <a:r>
              <a:rPr lang="en-US" sz="1100">
                <a:hlinkClick r:id="rId3"/>
              </a:rPr>
              <a:t>https://iraf.net/forum/index.php</a:t>
            </a:r>
            <a:r>
              <a:rPr lang="en-US" sz="1100"/>
              <a:t> . </a:t>
            </a:r>
          </a:p>
          <a:p>
            <a:r>
              <a:rPr lang="en-US" sz="1100"/>
              <a:t>We apologize for any inconvenience caused.</a:t>
            </a:r>
            <a:br>
              <a:rPr lang="en-US" sz="1100"/>
            </a:br>
            <a:br>
              <a:rPr lang="en-US" sz="1100"/>
            </a:br>
            <a:r>
              <a:rPr lang="en-US" sz="1100"/>
              <a:t>Sincerely,</a:t>
            </a:r>
            <a:br>
              <a:rPr lang="en-US" sz="1100"/>
            </a:br>
            <a:r>
              <a:rPr lang="en-US" sz="1100"/>
              <a:t>Pey-Lian</a:t>
            </a:r>
          </a:p>
        </p:txBody>
      </p:sp>
    </p:spTree>
    <p:extLst>
      <p:ext uri="{BB962C8B-B14F-4D97-AF65-F5344CB8AC3E}">
        <p14:creationId xmlns:p14="http://schemas.microsoft.com/office/powerpoint/2010/main" val="191310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a:p>
            <a:r>
              <a:rPr lang="en-KR"/>
              <a:t>Their responses </a:t>
            </a:r>
            <a:r>
              <a:rPr lang="en-KR">
                <a:solidFill>
                  <a:schemeClr val="accent2"/>
                </a:solidFill>
              </a:rPr>
              <a:t>crossed the line</a:t>
            </a:r>
            <a:r>
              <a:rPr lang="en-KR"/>
              <a:t>. Any sane scientist should shout with rage.</a:t>
            </a:r>
          </a:p>
          <a:p>
            <a:pPr lvl="1"/>
            <a:r>
              <a:rPr lang="en-KR">
                <a:solidFill>
                  <a:srgbClr val="FF0000"/>
                </a:solidFill>
              </a:rPr>
              <a:t>A horrible scientific irresponsibility </a:t>
            </a:r>
            <a:r>
              <a:rPr lang="en-KR"/>
              <a:t>to remove all online docs of once-they-recommended software.</a:t>
            </a:r>
          </a:p>
          <a:p>
            <a:pPr lvl="1"/>
            <a:r>
              <a:rPr lang="en-KR"/>
              <a:t>That software (IRAF) has been used as THE virtual standard for all astronomers for 35 years.</a:t>
            </a:r>
          </a:p>
          <a:p>
            <a:pPr lvl="1"/>
            <a:r>
              <a:rPr lang="en-KR"/>
              <a:t>They don't even reply to what I asked (back up of the docs)</a:t>
            </a:r>
          </a:p>
          <a:p>
            <a:pPr lvl="1"/>
            <a:r>
              <a:rPr lang="en-KR"/>
              <a:t>"iraf-community" they mentioned is run by a volunteer (Ole Streicher); they are not supporting him at all.</a:t>
            </a:r>
          </a:p>
          <a:p>
            <a:pPr lvl="1"/>
            <a:r>
              <a:rPr lang="en-KR"/>
              <a:t>"iraf.net" is a personal blog, and many help pages are missing.</a:t>
            </a:r>
          </a:p>
          <a:p>
            <a:pPr lvl="1"/>
            <a:r>
              <a:rPr lang="en-KR"/>
              <a:t>So many parts of my lecture notes and personal notes are now filled with broken links. </a:t>
            </a:r>
          </a:p>
          <a:p>
            <a:pPr lvl="2"/>
            <a:r>
              <a:rPr lang="en-KR"/>
              <a:t>Sadly, no alternatives yet.</a:t>
            </a:r>
          </a:p>
          <a:p>
            <a:r>
              <a:rPr lang="en-KR"/>
              <a:t>A big lesson: </a:t>
            </a:r>
          </a:p>
          <a:p>
            <a:pPr lvl="1"/>
            <a:r>
              <a:rPr lang="en-KR"/>
              <a:t>Never trust anyone when it comes to scientific archiving. </a:t>
            </a:r>
          </a:p>
          <a:p>
            <a:pPr lvl="2"/>
            <a:r>
              <a:rPr lang="en-KR"/>
              <a:t>Even STScI, NASA, or whoever. They can play really dirty.</a:t>
            </a:r>
          </a:p>
          <a:p>
            <a:pPr lvl="1"/>
            <a:r>
              <a:rPr lang="en-KR"/>
              <a:t>Backup by yourself. </a:t>
            </a:r>
          </a:p>
          <a:p>
            <a:pPr lvl="1"/>
            <a:r>
              <a:rPr lang="en-KR"/>
              <a:t>A bitter reality: </a:t>
            </a:r>
            <a:r>
              <a:rPr lang="en-KR">
                <a:solidFill>
                  <a:srgbClr val="FF0000"/>
                </a:solidFill>
              </a:rPr>
              <a:t>Science</a:t>
            </a:r>
            <a:r>
              <a:rPr lang="en-KR"/>
              <a:t> is standing on such a vulnerable ground</a:t>
            </a:r>
            <a:r>
              <a:rPr lang="ko-KR" altLang="en-US">
                <a:solidFill>
                  <a:srgbClr val="FF0000"/>
                </a:solidFill>
              </a:rPr>
              <a:t> </a:t>
            </a:r>
            <a:r>
              <a:rPr lang="en-US" altLang="ko-KR"/>
              <a:t>–</a:t>
            </a:r>
            <a:r>
              <a:rPr lang="ko-KR" altLang="en-US"/>
              <a:t> </a:t>
            </a:r>
            <a:r>
              <a:rPr lang="en-US" altLang="ko-KR">
                <a:solidFill>
                  <a:srgbClr val="FF0000"/>
                </a:solidFill>
              </a:rPr>
              <a:t>a house of cards (</a:t>
            </a:r>
            <a:r>
              <a:rPr lang="ko-KR" altLang="en-US">
                <a:solidFill>
                  <a:srgbClr val="FF0000"/>
                </a:solidFill>
              </a:rPr>
              <a:t>砂上樓閣</a:t>
            </a:r>
            <a:r>
              <a:rPr lang="en-US" altLang="ko-KR">
                <a:solidFill>
                  <a:srgbClr val="FF0000"/>
                </a:solidFill>
              </a:rPr>
              <a:t>)</a:t>
            </a:r>
            <a:r>
              <a:rPr lang="en-KR">
                <a:solidFill>
                  <a:srgbClr val="FF0000"/>
                </a:solidFill>
              </a:rP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Tree>
    <p:extLst>
      <p:ext uri="{BB962C8B-B14F-4D97-AF65-F5344CB8AC3E}">
        <p14:creationId xmlns:p14="http://schemas.microsoft.com/office/powerpoint/2010/main" val="1586876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2F6036-3C2D-8742-B0DF-3EC49E638200}"/>
              </a:ext>
            </a:extLst>
          </p:cNvPr>
          <p:cNvSpPr>
            <a:spLocks noGrp="1"/>
          </p:cNvSpPr>
          <p:nvPr>
            <p:ph idx="1"/>
          </p:nvPr>
        </p:nvSpPr>
        <p:spPr/>
        <p:txBody>
          <a:bodyPr/>
          <a:lstStyle/>
          <a:p>
            <a:r>
              <a:rPr lang="en-KR"/>
              <a:t>How can I believe these guys will manage ASDF appropriately? I will rather distrust them.</a:t>
            </a:r>
          </a:p>
        </p:txBody>
      </p:sp>
      <p:sp>
        <p:nvSpPr>
          <p:cNvPr id="3" name="Title 2">
            <a:extLst>
              <a:ext uri="{FF2B5EF4-FFF2-40B4-BE49-F238E27FC236}">
                <a16:creationId xmlns:a16="http://schemas.microsoft.com/office/drawing/2014/main" id="{C11089CD-F9D9-2149-B911-391AEFD6872D}"/>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A36A61CA-4B83-7C4D-B2F7-972483646A9E}"/>
              </a:ext>
            </a:extLst>
          </p:cNvPr>
          <p:cNvPicPr>
            <a:picLocks noChangeAspect="1"/>
          </p:cNvPicPr>
          <p:nvPr/>
        </p:nvPicPr>
        <p:blipFill>
          <a:blip r:embed="rId2"/>
          <a:stretch>
            <a:fillRect/>
          </a:stretch>
        </p:blipFill>
        <p:spPr>
          <a:xfrm>
            <a:off x="1820241" y="1756636"/>
            <a:ext cx="8931842" cy="4609684"/>
          </a:xfrm>
          <a:prstGeom prst="rect">
            <a:avLst/>
          </a:prstGeom>
        </p:spPr>
      </p:pic>
    </p:spTree>
    <p:extLst>
      <p:ext uri="{BB962C8B-B14F-4D97-AF65-F5344CB8AC3E}">
        <p14:creationId xmlns:p14="http://schemas.microsoft.com/office/powerpoint/2010/main" val="2992911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954775-8298-4448-8D2B-B90B692B4F53}"/>
              </a:ext>
            </a:extLst>
          </p:cNvPr>
          <p:cNvSpPr>
            <a:spLocks noGrp="1"/>
          </p:cNvSpPr>
          <p:nvPr>
            <p:ph idx="1"/>
          </p:nvPr>
        </p:nvSpPr>
        <p:spPr/>
        <p:txBody>
          <a:bodyPr/>
          <a:lstStyle/>
          <a:p>
            <a:r>
              <a:rPr lang="en-KR"/>
              <a:t>IRAF and SAOImage ds9</a:t>
            </a:r>
          </a:p>
          <a:p>
            <a:r>
              <a:rPr lang="en-KR"/>
              <a:t>Python in Astronomy</a:t>
            </a:r>
          </a:p>
        </p:txBody>
      </p:sp>
      <p:sp>
        <p:nvSpPr>
          <p:cNvPr id="3" name="Title 2">
            <a:extLst>
              <a:ext uri="{FF2B5EF4-FFF2-40B4-BE49-F238E27FC236}">
                <a16:creationId xmlns:a16="http://schemas.microsoft.com/office/drawing/2014/main" id="{E105B3FC-51B0-9C40-A494-E5D37C87301A}"/>
              </a:ext>
            </a:extLst>
          </p:cNvPr>
          <p:cNvSpPr>
            <a:spLocks noGrp="1"/>
          </p:cNvSpPr>
          <p:nvPr>
            <p:ph type="title"/>
          </p:nvPr>
        </p:nvSpPr>
        <p:spPr/>
        <p:txBody>
          <a:bodyPr>
            <a:normAutofit fontScale="90000"/>
          </a:bodyPr>
          <a:lstStyle/>
          <a:p>
            <a:r>
              <a:rPr lang="en-US"/>
              <a:t>Contents</a:t>
            </a:r>
            <a:endParaRPr lang="en-KR"/>
          </a:p>
        </p:txBody>
      </p:sp>
    </p:spTree>
    <p:extLst>
      <p:ext uri="{BB962C8B-B14F-4D97-AF65-F5344CB8AC3E}">
        <p14:creationId xmlns:p14="http://schemas.microsoft.com/office/powerpoint/2010/main" val="3071765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pic>
        <p:nvPicPr>
          <p:cNvPr id="4" name="Picture 3">
            <a:extLst>
              <a:ext uri="{FF2B5EF4-FFF2-40B4-BE49-F238E27FC236}">
                <a16:creationId xmlns:a16="http://schemas.microsoft.com/office/drawing/2014/main" id="{DF99330D-76D8-804B-B888-53FCB9334291}"/>
              </a:ext>
            </a:extLst>
          </p:cNvPr>
          <p:cNvPicPr>
            <a:picLocks noChangeAspect="1"/>
          </p:cNvPicPr>
          <p:nvPr/>
        </p:nvPicPr>
        <p:blipFill>
          <a:blip r:embed="rId2"/>
          <a:stretch>
            <a:fillRect/>
          </a:stretch>
        </p:blipFill>
        <p:spPr>
          <a:xfrm>
            <a:off x="10312400" y="0"/>
            <a:ext cx="1879600" cy="4076700"/>
          </a:xfrm>
          <a:prstGeom prst="rect">
            <a:avLst/>
          </a:prstGeom>
        </p:spPr>
      </p:pic>
      <p:sp>
        <p:nvSpPr>
          <p:cNvPr id="5" name="Rectangle 4">
            <a:extLst>
              <a:ext uri="{FF2B5EF4-FFF2-40B4-BE49-F238E27FC236}">
                <a16:creationId xmlns:a16="http://schemas.microsoft.com/office/drawing/2014/main" id="{5E4D0324-3548-D640-9E45-FCD5937352DB}"/>
              </a:ext>
            </a:extLst>
          </p:cNvPr>
          <p:cNvSpPr/>
          <p:nvPr/>
        </p:nvSpPr>
        <p:spPr>
          <a:xfrm>
            <a:off x="9798396" y="4076700"/>
            <a:ext cx="2393604" cy="253916"/>
          </a:xfrm>
          <a:prstGeom prst="rect">
            <a:avLst/>
          </a:prstGeom>
        </p:spPr>
        <p:txBody>
          <a:bodyPr wrap="none">
            <a:spAutoFit/>
          </a:bodyPr>
          <a:lstStyle/>
          <a:p>
            <a:r>
              <a:rPr lang="en-US" sz="1050">
                <a:hlinkClick r:id="rId3"/>
              </a:rPr>
              <a:t>https://github.com/iraf-community/iraf</a:t>
            </a:r>
            <a:endParaRPr lang="en-KR" sz="1050"/>
          </a:p>
        </p:txBody>
      </p:sp>
      <p:pic>
        <p:nvPicPr>
          <p:cNvPr id="6" name="Picture 5">
            <a:extLst>
              <a:ext uri="{FF2B5EF4-FFF2-40B4-BE49-F238E27FC236}">
                <a16:creationId xmlns:a16="http://schemas.microsoft.com/office/drawing/2014/main" id="{F491A610-BA33-0F4B-8E44-48D8DFB6D098}"/>
              </a:ext>
            </a:extLst>
          </p:cNvPr>
          <p:cNvPicPr>
            <a:picLocks noChangeAspect="1"/>
          </p:cNvPicPr>
          <p:nvPr/>
        </p:nvPicPr>
        <p:blipFill>
          <a:blip r:embed="rId4"/>
          <a:stretch>
            <a:fillRect/>
          </a:stretch>
        </p:blipFill>
        <p:spPr>
          <a:xfrm>
            <a:off x="803088" y="4143820"/>
            <a:ext cx="6426200" cy="2222500"/>
          </a:xfrm>
          <a:prstGeom prst="rect">
            <a:avLst/>
          </a:prstGeom>
        </p:spPr>
      </p:pic>
    </p:spTree>
    <p:extLst>
      <p:ext uri="{BB962C8B-B14F-4D97-AF65-F5344CB8AC3E}">
        <p14:creationId xmlns:p14="http://schemas.microsoft.com/office/powerpoint/2010/main" val="300040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a:p>
            <a:pPr lvl="1"/>
            <a:endParaRPr lang="en-KR"/>
          </a:p>
          <a:p>
            <a:r>
              <a:rPr lang="en-KR"/>
              <a:t>I have tried to reconstruct IRAF help docs, but it will take some time (many years?).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sp>
        <p:nvSpPr>
          <p:cNvPr id="7" name="Rectangle 6">
            <a:extLst>
              <a:ext uri="{FF2B5EF4-FFF2-40B4-BE49-F238E27FC236}">
                <a16:creationId xmlns:a16="http://schemas.microsoft.com/office/drawing/2014/main" id="{56CFC69E-1BDB-E149-AF2A-59223563362C}"/>
              </a:ext>
            </a:extLst>
          </p:cNvPr>
          <p:cNvSpPr/>
          <p:nvPr/>
        </p:nvSpPr>
        <p:spPr>
          <a:xfrm>
            <a:off x="6841566" y="6112404"/>
            <a:ext cx="2395207" cy="253916"/>
          </a:xfrm>
          <a:prstGeom prst="rect">
            <a:avLst/>
          </a:prstGeom>
        </p:spPr>
        <p:txBody>
          <a:bodyPr wrap="none">
            <a:spAutoFit/>
          </a:bodyPr>
          <a:lstStyle/>
          <a:p>
            <a:r>
              <a:rPr lang="en-US" sz="1050">
                <a:hlinkClick r:id="rId2"/>
              </a:rPr>
              <a:t>https://github.com/ysBach/irafdocgen</a:t>
            </a:r>
            <a:endParaRPr lang="en-KR" sz="1050"/>
          </a:p>
        </p:txBody>
      </p:sp>
      <p:pic>
        <p:nvPicPr>
          <p:cNvPr id="8" name="Picture 7">
            <a:extLst>
              <a:ext uri="{FF2B5EF4-FFF2-40B4-BE49-F238E27FC236}">
                <a16:creationId xmlns:a16="http://schemas.microsoft.com/office/drawing/2014/main" id="{DBAC3983-DC96-B947-9F2B-89FCEAA04D4B}"/>
              </a:ext>
            </a:extLst>
          </p:cNvPr>
          <p:cNvPicPr>
            <a:picLocks noChangeAspect="1"/>
          </p:cNvPicPr>
          <p:nvPr/>
        </p:nvPicPr>
        <p:blipFill>
          <a:blip r:embed="rId3"/>
          <a:stretch>
            <a:fillRect/>
          </a:stretch>
        </p:blipFill>
        <p:spPr>
          <a:xfrm>
            <a:off x="0" y="3121117"/>
            <a:ext cx="6350000" cy="3657600"/>
          </a:xfrm>
          <a:prstGeom prst="rect">
            <a:avLst/>
          </a:prstGeom>
        </p:spPr>
      </p:pic>
      <p:pic>
        <p:nvPicPr>
          <p:cNvPr id="9" name="Picture 8">
            <a:extLst>
              <a:ext uri="{FF2B5EF4-FFF2-40B4-BE49-F238E27FC236}">
                <a16:creationId xmlns:a16="http://schemas.microsoft.com/office/drawing/2014/main" id="{37E7FF8A-950B-D641-BC74-54FC196EAC26}"/>
              </a:ext>
            </a:extLst>
          </p:cNvPr>
          <p:cNvPicPr>
            <a:picLocks noChangeAspect="1"/>
          </p:cNvPicPr>
          <p:nvPr/>
        </p:nvPicPr>
        <p:blipFill>
          <a:blip r:embed="rId4"/>
          <a:stretch>
            <a:fillRect/>
          </a:stretch>
        </p:blipFill>
        <p:spPr>
          <a:xfrm>
            <a:off x="6369793" y="3189736"/>
            <a:ext cx="5822207" cy="2731311"/>
          </a:xfrm>
          <a:prstGeom prst="rect">
            <a:avLst/>
          </a:prstGeom>
        </p:spPr>
      </p:pic>
    </p:spTree>
    <p:extLst>
      <p:ext uri="{BB962C8B-B14F-4D97-AF65-F5344CB8AC3E}">
        <p14:creationId xmlns:p14="http://schemas.microsoft.com/office/powerpoint/2010/main" val="1583639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91A390-2DA3-8540-AEAD-C9B4D146CA90}"/>
              </a:ext>
            </a:extLst>
          </p:cNvPr>
          <p:cNvSpPr>
            <a:spLocks noGrp="1"/>
          </p:cNvSpPr>
          <p:nvPr>
            <p:ph idx="1"/>
          </p:nvPr>
        </p:nvSpPr>
        <p:spPr/>
        <p:txBody>
          <a:bodyPr/>
          <a:lstStyle/>
          <a:p>
            <a:r>
              <a:rPr lang="en-KR"/>
              <a:t>No official support.</a:t>
            </a:r>
          </a:p>
          <a:p>
            <a:r>
              <a:rPr lang="en-KR"/>
              <a:t>Any existing personal supports are not guaranteed (old language, all volunteer, …).</a:t>
            </a:r>
          </a:p>
          <a:p>
            <a:r>
              <a:rPr lang="en-KR"/>
              <a:t>No online documentations on algorithm, task explanations, etc.</a:t>
            </a:r>
          </a:p>
          <a:p>
            <a:r>
              <a:rPr lang="en-KR"/>
              <a:t>Absolutely no plan to be updated substantially.</a:t>
            </a:r>
          </a:p>
          <a:p>
            <a:r>
              <a:rPr lang="en-KR"/>
              <a:t>Legal issues may happen (only a matter of time?).</a:t>
            </a:r>
          </a:p>
          <a:p>
            <a:r>
              <a:rPr lang="en-KR" b="1">
                <a:solidFill>
                  <a:srgbClr val="FF0000"/>
                </a:solidFill>
              </a:rPr>
              <a:t>No Future.</a:t>
            </a:r>
          </a:p>
          <a:p>
            <a:pPr marL="0" indent="0">
              <a:buNone/>
            </a:pPr>
            <a:r>
              <a:rPr lang="en-KR" sz="1800">
                <a:latin typeface="+mn-lt"/>
              </a:rPr>
              <a:t>It's rather a sin if I teach IRAF to you. In 2016, when I was teaching IRAF, I felt something's wrong with the atmosphere around IRAF, and realized it is bad to teach it to young researchers who will conduct research in 2020s (yes, it's today). As a young graduate student, who had plenty of time to learn new languages, I started to learn python in late 2016, and discarded nearly all past lecture materials while taking wisdoms from them and have rewritten virtually everything.</a:t>
            </a:r>
            <a:endParaRPr lang="en-KR">
              <a:latin typeface="+mn-lt"/>
            </a:endParaRPr>
          </a:p>
          <a:p>
            <a:pPr marL="216000" lvl="1" indent="0">
              <a:buNone/>
            </a:pPr>
            <a:endParaRPr lang="en-KR"/>
          </a:p>
          <a:p>
            <a:pPr marL="216000" lvl="1" indent="0">
              <a:buNone/>
            </a:pPr>
            <a:r>
              <a:rPr lang="en-KR"/>
              <a:t>NOTE: But </a:t>
            </a:r>
            <a:r>
              <a:rPr lang="en-KR" b="1" u="sng">
                <a:solidFill>
                  <a:schemeClr val="accent2"/>
                </a:solidFill>
              </a:rPr>
              <a:t>SAO</a:t>
            </a:r>
            <a:r>
              <a:rPr lang="en-KR" u="sng">
                <a:solidFill>
                  <a:schemeClr val="accent2"/>
                </a:solidFill>
              </a:rPr>
              <a:t> </a:t>
            </a:r>
            <a:r>
              <a:rPr lang="en-KR" b="1" u="sng">
                <a:solidFill>
                  <a:schemeClr val="accent2"/>
                </a:solidFill>
              </a:rPr>
              <a:t>DS9</a:t>
            </a:r>
            <a:r>
              <a:rPr lang="en-KR">
                <a:solidFill>
                  <a:schemeClr val="accent2"/>
                </a:solidFill>
              </a:rPr>
              <a:t> </a:t>
            </a:r>
            <a:r>
              <a:rPr lang="en-KR"/>
              <a:t>is still the most powerful interactive image diaplayer.</a:t>
            </a:r>
          </a:p>
        </p:txBody>
      </p:sp>
      <p:sp>
        <p:nvSpPr>
          <p:cNvPr id="3" name="Title 2">
            <a:extLst>
              <a:ext uri="{FF2B5EF4-FFF2-40B4-BE49-F238E27FC236}">
                <a16:creationId xmlns:a16="http://schemas.microsoft.com/office/drawing/2014/main" id="{3E92FE6E-A268-7D43-B211-DAC68D255726}"/>
              </a:ext>
            </a:extLst>
          </p:cNvPr>
          <p:cNvSpPr>
            <a:spLocks noGrp="1"/>
          </p:cNvSpPr>
          <p:nvPr>
            <p:ph type="title"/>
          </p:nvPr>
        </p:nvSpPr>
        <p:spPr/>
        <p:txBody>
          <a:bodyPr>
            <a:normAutofit fontScale="90000"/>
          </a:bodyPr>
          <a:lstStyle/>
          <a:p>
            <a:r>
              <a:rPr lang="en-KR"/>
              <a:t>IRAF summary</a:t>
            </a:r>
          </a:p>
        </p:txBody>
      </p:sp>
    </p:spTree>
    <p:extLst>
      <p:ext uri="{BB962C8B-B14F-4D97-AF65-F5344CB8AC3E}">
        <p14:creationId xmlns:p14="http://schemas.microsoft.com/office/powerpoint/2010/main" val="2637727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95AA-0D5F-7040-A65D-146877FF1E6B}"/>
              </a:ext>
            </a:extLst>
          </p:cNvPr>
          <p:cNvSpPr>
            <a:spLocks noGrp="1"/>
          </p:cNvSpPr>
          <p:nvPr>
            <p:ph type="title"/>
          </p:nvPr>
        </p:nvSpPr>
        <p:spPr/>
        <p:txBody>
          <a:bodyPr/>
          <a:lstStyle/>
          <a:p>
            <a:r>
              <a:rPr lang="en-KR"/>
              <a:t>Python in Astronomy</a:t>
            </a:r>
          </a:p>
        </p:txBody>
      </p:sp>
      <p:sp>
        <p:nvSpPr>
          <p:cNvPr id="3" name="Text Placeholder 2">
            <a:extLst>
              <a:ext uri="{FF2B5EF4-FFF2-40B4-BE49-F238E27FC236}">
                <a16:creationId xmlns:a16="http://schemas.microsoft.com/office/drawing/2014/main" id="{738B6DA5-0918-B04A-8991-EC66665FD30A}"/>
              </a:ext>
            </a:extLst>
          </p:cNvPr>
          <p:cNvSpPr>
            <a:spLocks noGrp="1"/>
          </p:cNvSpPr>
          <p:nvPr>
            <p:ph type="body" idx="1"/>
          </p:nvPr>
        </p:nvSpPr>
        <p:spPr/>
        <p:txBody>
          <a:bodyPr/>
          <a:lstStyle/>
          <a:p>
            <a:r>
              <a:rPr lang="en-KR"/>
              <a:t>A brief history of the efforts of astronomers who introduced Python to astronomy.</a:t>
            </a:r>
          </a:p>
        </p:txBody>
      </p:sp>
    </p:spTree>
    <p:extLst>
      <p:ext uri="{BB962C8B-B14F-4D97-AF65-F5344CB8AC3E}">
        <p14:creationId xmlns:p14="http://schemas.microsoft.com/office/powerpoint/2010/main" val="2152732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1955-948F-8A48-8E69-325ADF438649}"/>
              </a:ext>
            </a:extLst>
          </p:cNvPr>
          <p:cNvSpPr>
            <a:spLocks noGrp="1"/>
          </p:cNvSpPr>
          <p:nvPr>
            <p:ph idx="1"/>
          </p:nvPr>
        </p:nvSpPr>
        <p:spPr/>
        <p:txBody>
          <a:bodyPr>
            <a:normAutofit fontScale="92500" lnSpcReduction="10000"/>
          </a:bodyPr>
          <a:lstStyle/>
          <a:p>
            <a:r>
              <a:rPr lang="en-KR"/>
              <a:t>Must be free (no license problem)</a:t>
            </a:r>
          </a:p>
          <a:p>
            <a:pPr lvl="1"/>
            <a:r>
              <a:rPr lang="en-KR"/>
              <a:t>IDL is not an option.</a:t>
            </a:r>
          </a:p>
          <a:p>
            <a:r>
              <a:rPr lang="en-KR"/>
              <a:t>Must have future, large community, and be maintained by external experts.</a:t>
            </a:r>
          </a:p>
          <a:p>
            <a:r>
              <a:rPr lang="en-KR"/>
              <a:t>Easy to learn, plenty of learning materials, OS-independent</a:t>
            </a:r>
          </a:p>
          <a:p>
            <a:pPr lvl="1"/>
            <a:r>
              <a:rPr lang="en-KR"/>
              <a:t>Python was perfect.</a:t>
            </a:r>
          </a:p>
          <a:p>
            <a:pPr lvl="1"/>
            <a:r>
              <a:rPr lang="en-KR"/>
              <a:t>C/Fortran was good but string or file I/O was not as easy as Python. People like high-level languages.</a:t>
            </a:r>
          </a:p>
          <a:p>
            <a:r>
              <a:rPr lang="en-KR"/>
              <a:t>Useful and reliable scientific packages</a:t>
            </a:r>
          </a:p>
          <a:p>
            <a:pPr lvl="1"/>
            <a:r>
              <a:rPr lang="en-KR"/>
              <a:t>It became true for Python since mid-2010.</a:t>
            </a:r>
          </a:p>
          <a:p>
            <a:r>
              <a:rPr lang="en-KR"/>
              <a:t>Large facilities already started using Python</a:t>
            </a:r>
          </a:p>
          <a:p>
            <a:pPr lvl="1"/>
            <a:r>
              <a:rPr lang="en-KR"/>
              <a:t>LSST, JWST, HST will support python only (with C++).</a:t>
            </a:r>
          </a:p>
          <a:p>
            <a:pPr lvl="1"/>
            <a:r>
              <a:rPr lang="en-KR"/>
              <a:t>Of course you can use IDL for analysis, if you have background.</a:t>
            </a:r>
          </a:p>
          <a:p>
            <a:pPr lvl="2"/>
            <a:r>
              <a:rPr lang="en-KR"/>
              <a:t>But think this way: will you remain in astronomical field forever? Using python may open up your job opportunity. </a:t>
            </a:r>
          </a:p>
        </p:txBody>
      </p:sp>
      <p:sp>
        <p:nvSpPr>
          <p:cNvPr id="3" name="Title 2">
            <a:extLst>
              <a:ext uri="{FF2B5EF4-FFF2-40B4-BE49-F238E27FC236}">
                <a16:creationId xmlns:a16="http://schemas.microsoft.com/office/drawing/2014/main" id="{E59FAEC8-6890-3C4A-BBC2-4F03AADD1A85}"/>
              </a:ext>
            </a:extLst>
          </p:cNvPr>
          <p:cNvSpPr>
            <a:spLocks noGrp="1"/>
          </p:cNvSpPr>
          <p:nvPr>
            <p:ph type="title"/>
          </p:nvPr>
        </p:nvSpPr>
        <p:spPr/>
        <p:txBody>
          <a:bodyPr>
            <a:normAutofit fontScale="90000"/>
          </a:bodyPr>
          <a:lstStyle/>
          <a:p>
            <a:r>
              <a:rPr lang="en-KR"/>
              <a:t>Why Python?</a:t>
            </a:r>
          </a:p>
        </p:txBody>
      </p:sp>
    </p:spTree>
    <p:extLst>
      <p:ext uri="{BB962C8B-B14F-4D97-AF65-F5344CB8AC3E}">
        <p14:creationId xmlns:p14="http://schemas.microsoft.com/office/powerpoint/2010/main" val="904810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66C46-43EC-0045-B504-0433A1B457E4}"/>
              </a:ext>
            </a:extLst>
          </p:cNvPr>
          <p:cNvSpPr>
            <a:spLocks noGrp="1"/>
          </p:cNvSpPr>
          <p:nvPr>
            <p:ph idx="1"/>
          </p:nvPr>
        </p:nvSpPr>
        <p:spPr/>
        <p:txBody>
          <a:bodyPr/>
          <a:lstStyle/>
          <a:p>
            <a:r>
              <a:rPr lang="en-KR"/>
              <a:t>astropy: Most basic things for astronomy.</a:t>
            </a:r>
          </a:p>
          <a:p>
            <a:pPr lvl="1"/>
            <a:r>
              <a:rPr lang="en-KR"/>
              <a:t>FITS I/O (opening or reading astronomical pictures)</a:t>
            </a:r>
          </a:p>
          <a:p>
            <a:pPr lvl="1"/>
            <a:r>
              <a:rPr lang="en-KR"/>
              <a:t>WCS (transformation of pixel coordinate </a:t>
            </a:r>
            <a:r>
              <a:rPr lang="en-KR">
                <a:sym typeface="Wingdings" pitchFamily="2" charset="2"/>
              </a:rPr>
              <a:t> </a:t>
            </a:r>
            <a:r>
              <a:rPr lang="en-KR"/>
              <a:t>RA/DEC, etc)</a:t>
            </a:r>
          </a:p>
          <a:p>
            <a:r>
              <a:rPr lang="en-KR"/>
              <a:t>ccdproc: Basic pre-processing of images</a:t>
            </a:r>
          </a:p>
          <a:p>
            <a:pPr lvl="1"/>
            <a:r>
              <a:rPr lang="en-KR"/>
              <a:t>Pre-process loaded FITS files (image combine, bias/dark/flat corrections)</a:t>
            </a:r>
          </a:p>
          <a:p>
            <a:r>
              <a:rPr lang="en-KR"/>
              <a:t>photutils: Basic photometry</a:t>
            </a:r>
          </a:p>
          <a:p>
            <a:pPr lvl="1"/>
            <a:r>
              <a:rPr lang="en-KR"/>
              <a:t>Aperture photometry, image segmentation…</a:t>
            </a:r>
          </a:p>
          <a:p>
            <a:r>
              <a:rPr lang="en-KR"/>
              <a:t>astroquery: Load archival data available online</a:t>
            </a:r>
          </a:p>
          <a:p>
            <a:pPr lvl="1"/>
            <a:r>
              <a:rPr lang="en-KR"/>
              <a:t>Such as star catalog.</a:t>
            </a:r>
          </a:p>
          <a:p>
            <a:endParaRPr lang="en-KR"/>
          </a:p>
        </p:txBody>
      </p:sp>
      <p:sp>
        <p:nvSpPr>
          <p:cNvPr id="3" name="Title 2">
            <a:extLst>
              <a:ext uri="{FF2B5EF4-FFF2-40B4-BE49-F238E27FC236}">
                <a16:creationId xmlns:a16="http://schemas.microsoft.com/office/drawing/2014/main" id="{FD749AE3-65A7-DE4E-A48D-457E6F758FB6}"/>
              </a:ext>
            </a:extLst>
          </p:cNvPr>
          <p:cNvSpPr>
            <a:spLocks noGrp="1"/>
          </p:cNvSpPr>
          <p:nvPr>
            <p:ph type="title"/>
          </p:nvPr>
        </p:nvSpPr>
        <p:spPr/>
        <p:txBody>
          <a:bodyPr>
            <a:normAutofit fontScale="90000"/>
          </a:bodyPr>
          <a:lstStyle/>
          <a:p>
            <a:r>
              <a:rPr lang="en-KR"/>
              <a:t>Important Packages</a:t>
            </a:r>
          </a:p>
        </p:txBody>
      </p:sp>
    </p:spTree>
    <p:extLst>
      <p:ext uri="{BB962C8B-B14F-4D97-AF65-F5344CB8AC3E}">
        <p14:creationId xmlns:p14="http://schemas.microsoft.com/office/powerpoint/2010/main" val="255833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49E9D1-6CA7-3E46-8E7F-0DEFFB31409A}"/>
              </a:ext>
            </a:extLst>
          </p:cNvPr>
          <p:cNvSpPr>
            <a:spLocks noGrp="1"/>
          </p:cNvSpPr>
          <p:nvPr>
            <p:ph idx="1"/>
          </p:nvPr>
        </p:nvSpPr>
        <p:spPr/>
        <p:txBody>
          <a:bodyPr/>
          <a:lstStyle/>
          <a:p>
            <a:r>
              <a:rPr lang="en-KR"/>
              <a:t>ysfitsutilpy: My personal package.</a:t>
            </a:r>
          </a:p>
          <a:p>
            <a:pPr lvl="1"/>
            <a:r>
              <a:rPr lang="en-KR"/>
              <a:t>Convenience functions for reading CCD, preprocessing, etc.</a:t>
            </a:r>
          </a:p>
          <a:p>
            <a:r>
              <a:rPr lang="en-KR"/>
              <a:t>ysphotutilpy: My personal photometry package</a:t>
            </a:r>
          </a:p>
          <a:p>
            <a:pPr lvl="1"/>
            <a:r>
              <a:rPr lang="en-KR"/>
              <a:t>Convenience functions for doing photometry including error-analysis and query.</a:t>
            </a:r>
          </a:p>
        </p:txBody>
      </p:sp>
      <p:sp>
        <p:nvSpPr>
          <p:cNvPr id="3" name="Title 2">
            <a:extLst>
              <a:ext uri="{FF2B5EF4-FFF2-40B4-BE49-F238E27FC236}">
                <a16:creationId xmlns:a16="http://schemas.microsoft.com/office/drawing/2014/main" id="{DDE73163-53B8-B047-B776-9B600EC288A7}"/>
              </a:ext>
            </a:extLst>
          </p:cNvPr>
          <p:cNvSpPr>
            <a:spLocks noGrp="1"/>
          </p:cNvSpPr>
          <p:nvPr>
            <p:ph type="title"/>
          </p:nvPr>
        </p:nvSpPr>
        <p:spPr/>
        <p:txBody>
          <a:bodyPr>
            <a:normAutofit fontScale="90000"/>
          </a:bodyPr>
          <a:lstStyle/>
          <a:p>
            <a:r>
              <a:rPr lang="en-KR"/>
              <a:t>Useful Packages</a:t>
            </a:r>
          </a:p>
        </p:txBody>
      </p:sp>
    </p:spTree>
    <p:extLst>
      <p:ext uri="{BB962C8B-B14F-4D97-AF65-F5344CB8AC3E}">
        <p14:creationId xmlns:p14="http://schemas.microsoft.com/office/powerpoint/2010/main" val="4227267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3F2F37-5737-BB41-882C-C94E6FCE3E86}"/>
              </a:ext>
            </a:extLst>
          </p:cNvPr>
          <p:cNvSpPr>
            <a:spLocks noGrp="1"/>
          </p:cNvSpPr>
          <p:nvPr>
            <p:ph idx="1"/>
          </p:nvPr>
        </p:nvSpPr>
        <p:spPr/>
        <p:txBody>
          <a:bodyPr/>
          <a:lstStyle/>
          <a:p>
            <a:r>
              <a:rPr lang="en-KR"/>
              <a:t>No available </a:t>
            </a:r>
            <a:r>
              <a:rPr lang="en-KR">
                <a:solidFill>
                  <a:schemeClr val="accent1"/>
                </a:solidFill>
              </a:rPr>
              <a:t>spectroscopic</a:t>
            </a:r>
            <a:r>
              <a:rPr lang="en-KR"/>
              <a:t> data </a:t>
            </a:r>
            <a:r>
              <a:rPr lang="en-KR">
                <a:solidFill>
                  <a:srgbClr val="FF0000"/>
                </a:solidFill>
              </a:rPr>
              <a:t>reduction</a:t>
            </a:r>
            <a:r>
              <a:rPr lang="en-KR"/>
              <a:t> package yet.</a:t>
            </a:r>
          </a:p>
        </p:txBody>
      </p:sp>
      <p:sp>
        <p:nvSpPr>
          <p:cNvPr id="3" name="Title 2">
            <a:extLst>
              <a:ext uri="{FF2B5EF4-FFF2-40B4-BE49-F238E27FC236}">
                <a16:creationId xmlns:a16="http://schemas.microsoft.com/office/drawing/2014/main" id="{5126C665-9D85-F847-ADB9-96C6293A6995}"/>
              </a:ext>
            </a:extLst>
          </p:cNvPr>
          <p:cNvSpPr>
            <a:spLocks noGrp="1"/>
          </p:cNvSpPr>
          <p:nvPr>
            <p:ph type="title"/>
          </p:nvPr>
        </p:nvSpPr>
        <p:spPr/>
        <p:txBody>
          <a:bodyPr>
            <a:normAutofit fontScale="90000"/>
          </a:bodyPr>
          <a:lstStyle/>
          <a:p>
            <a:r>
              <a:rPr lang="en-KR"/>
              <a:t>Problems</a:t>
            </a:r>
          </a:p>
        </p:txBody>
      </p:sp>
      <p:pic>
        <p:nvPicPr>
          <p:cNvPr id="4" name="Picture 3">
            <a:extLst>
              <a:ext uri="{FF2B5EF4-FFF2-40B4-BE49-F238E27FC236}">
                <a16:creationId xmlns:a16="http://schemas.microsoft.com/office/drawing/2014/main" id="{C51F6AEB-9D1A-B347-A975-5AF20DE4AABE}"/>
              </a:ext>
            </a:extLst>
          </p:cNvPr>
          <p:cNvPicPr>
            <a:picLocks noChangeAspect="1"/>
          </p:cNvPicPr>
          <p:nvPr/>
        </p:nvPicPr>
        <p:blipFill>
          <a:blip r:embed="rId2"/>
          <a:stretch>
            <a:fillRect/>
          </a:stretch>
        </p:blipFill>
        <p:spPr>
          <a:xfrm>
            <a:off x="163785" y="1767160"/>
            <a:ext cx="4425033" cy="1404097"/>
          </a:xfrm>
          <a:prstGeom prst="rect">
            <a:avLst/>
          </a:prstGeom>
        </p:spPr>
      </p:pic>
      <p:pic>
        <p:nvPicPr>
          <p:cNvPr id="5" name="Picture 4">
            <a:extLst>
              <a:ext uri="{FF2B5EF4-FFF2-40B4-BE49-F238E27FC236}">
                <a16:creationId xmlns:a16="http://schemas.microsoft.com/office/drawing/2014/main" id="{D0172C62-1840-D841-A34B-FAEB55EBB365}"/>
              </a:ext>
            </a:extLst>
          </p:cNvPr>
          <p:cNvPicPr>
            <a:picLocks noChangeAspect="1"/>
          </p:cNvPicPr>
          <p:nvPr/>
        </p:nvPicPr>
        <p:blipFill>
          <a:blip r:embed="rId3"/>
          <a:stretch>
            <a:fillRect/>
          </a:stretch>
        </p:blipFill>
        <p:spPr>
          <a:xfrm>
            <a:off x="4220340" y="1698245"/>
            <a:ext cx="3771900" cy="4902200"/>
          </a:xfrm>
          <a:prstGeom prst="rect">
            <a:avLst/>
          </a:prstGeom>
        </p:spPr>
      </p:pic>
      <p:pic>
        <p:nvPicPr>
          <p:cNvPr id="6" name="Picture 5">
            <a:extLst>
              <a:ext uri="{FF2B5EF4-FFF2-40B4-BE49-F238E27FC236}">
                <a16:creationId xmlns:a16="http://schemas.microsoft.com/office/drawing/2014/main" id="{37C5EC06-5D38-C149-BAA8-C90DD408FC61}"/>
              </a:ext>
            </a:extLst>
          </p:cNvPr>
          <p:cNvPicPr>
            <a:picLocks noChangeAspect="1"/>
          </p:cNvPicPr>
          <p:nvPr/>
        </p:nvPicPr>
        <p:blipFill>
          <a:blip r:embed="rId4"/>
          <a:stretch>
            <a:fillRect/>
          </a:stretch>
        </p:blipFill>
        <p:spPr>
          <a:xfrm>
            <a:off x="8078515" y="1767160"/>
            <a:ext cx="3949700" cy="4533900"/>
          </a:xfrm>
          <a:prstGeom prst="rect">
            <a:avLst/>
          </a:prstGeom>
        </p:spPr>
      </p:pic>
      <p:sp>
        <p:nvSpPr>
          <p:cNvPr id="7" name="TextBox 6">
            <a:extLst>
              <a:ext uri="{FF2B5EF4-FFF2-40B4-BE49-F238E27FC236}">
                <a16:creationId xmlns:a16="http://schemas.microsoft.com/office/drawing/2014/main" id="{0894A017-4E8D-F84A-A9F5-898718B1DF4B}"/>
              </a:ext>
            </a:extLst>
          </p:cNvPr>
          <p:cNvSpPr txBox="1"/>
          <p:nvPr/>
        </p:nvSpPr>
        <p:spPr>
          <a:xfrm>
            <a:off x="8448150" y="1508464"/>
            <a:ext cx="1640320" cy="379562"/>
          </a:xfrm>
          <a:prstGeom prst="rect">
            <a:avLst/>
          </a:prstGeom>
          <a:noFill/>
        </p:spPr>
        <p:txBody>
          <a:bodyPr wrap="square" rtlCol="0">
            <a:spAutoFit/>
          </a:bodyPr>
          <a:lstStyle/>
          <a:p>
            <a:r>
              <a:rPr lang="en-KR"/>
              <a:t>2020 Apr 01</a:t>
            </a:r>
          </a:p>
        </p:txBody>
      </p:sp>
    </p:spTree>
    <p:extLst>
      <p:ext uri="{BB962C8B-B14F-4D97-AF65-F5344CB8AC3E}">
        <p14:creationId xmlns:p14="http://schemas.microsoft.com/office/powerpoint/2010/main" val="2460438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711F6579-310E-8743-8E0F-C8EF67BED8E9}"/>
              </a:ext>
            </a:extLst>
          </p:cNvPr>
          <p:cNvCxnSpPr/>
          <p:nvPr/>
        </p:nvCxnSpPr>
        <p:spPr>
          <a:xfrm>
            <a:off x="912079" y="4731442"/>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C28A38A-616A-7940-AE88-193F1460117B}"/>
              </a:ext>
            </a:extLst>
          </p:cNvPr>
          <p:cNvSpPr txBox="1"/>
          <p:nvPr/>
        </p:nvSpPr>
        <p:spPr>
          <a:xfrm>
            <a:off x="767123" y="4453536"/>
            <a:ext cx="1051279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00   01   02   03   04   05   06   07   08   09   10   11   12   13   14   15   16   17   18   19   20</a:t>
            </a:r>
          </a:p>
        </p:txBody>
      </p:sp>
      <p:sp>
        <p:nvSpPr>
          <p:cNvPr id="7" name="TextBox 6">
            <a:extLst>
              <a:ext uri="{FF2B5EF4-FFF2-40B4-BE49-F238E27FC236}">
                <a16:creationId xmlns:a16="http://schemas.microsoft.com/office/drawing/2014/main" id="{5A4BF3D2-143A-D541-B61B-FC23999133B7}"/>
              </a:ext>
            </a:extLst>
          </p:cNvPr>
          <p:cNvSpPr txBox="1"/>
          <p:nvPr/>
        </p:nvSpPr>
        <p:spPr>
          <a:xfrm>
            <a:off x="848684" y="1426983"/>
            <a:ext cx="1268506" cy="646331"/>
          </a:xfrm>
          <a:prstGeom prst="rect">
            <a:avLst/>
          </a:prstGeom>
          <a:noFill/>
        </p:spPr>
        <p:txBody>
          <a:bodyPr wrap="square" rtlCol="0">
            <a:spAutoFit/>
          </a:bodyPr>
          <a:lstStyle/>
          <a:p>
            <a:pPr algn="ctr"/>
            <a:r>
              <a:rPr lang="en-KR" sz="1200"/>
              <a:t>1981 Fall</a:t>
            </a:r>
          </a:p>
          <a:p>
            <a:pPr algn="ctr"/>
            <a:r>
              <a:rPr lang="en-KR" sz="1200"/>
              <a:t>IRAF Project started</a:t>
            </a:r>
          </a:p>
        </p:txBody>
      </p:sp>
      <p:cxnSp>
        <p:nvCxnSpPr>
          <p:cNvPr id="8" name="Straight Arrow Connector 7">
            <a:extLst>
              <a:ext uri="{FF2B5EF4-FFF2-40B4-BE49-F238E27FC236}">
                <a16:creationId xmlns:a16="http://schemas.microsoft.com/office/drawing/2014/main" id="{E4A88616-B8D3-FF47-BB50-70C36AB594EE}"/>
              </a:ext>
            </a:extLst>
          </p:cNvPr>
          <p:cNvCxnSpPr/>
          <p:nvPr/>
        </p:nvCxnSpPr>
        <p:spPr>
          <a:xfrm>
            <a:off x="1032462" y="2367959"/>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1E806B-5BBF-2149-9802-833695B5EF28}"/>
              </a:ext>
            </a:extLst>
          </p:cNvPr>
          <p:cNvSpPr txBox="1"/>
          <p:nvPr/>
        </p:nvSpPr>
        <p:spPr>
          <a:xfrm>
            <a:off x="887506" y="2054261"/>
            <a:ext cx="952051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1981   82   83   84   85   86   87   88   89   90   91   92   93   94   95   96   97   98   99</a:t>
            </a:r>
          </a:p>
        </p:txBody>
      </p:sp>
      <p:sp>
        <p:nvSpPr>
          <p:cNvPr id="13" name="TextBox 12">
            <a:extLst>
              <a:ext uri="{FF2B5EF4-FFF2-40B4-BE49-F238E27FC236}">
                <a16:creationId xmlns:a16="http://schemas.microsoft.com/office/drawing/2014/main" id="{0A81D375-9B39-A146-BAA9-2A4929C24246}"/>
              </a:ext>
            </a:extLst>
          </p:cNvPr>
          <p:cNvSpPr txBox="1"/>
          <p:nvPr/>
        </p:nvSpPr>
        <p:spPr>
          <a:xfrm>
            <a:off x="1646543" y="2398460"/>
            <a:ext cx="1630697" cy="646331"/>
          </a:xfrm>
          <a:prstGeom prst="rect">
            <a:avLst/>
          </a:prstGeom>
          <a:noFill/>
        </p:spPr>
        <p:txBody>
          <a:bodyPr wrap="square" rtlCol="0">
            <a:spAutoFit/>
          </a:bodyPr>
          <a:lstStyle/>
          <a:p>
            <a:pPr algn="ctr"/>
            <a:r>
              <a:rPr lang="en-KR" sz="1200"/>
              <a:t>1983 Dec </a:t>
            </a:r>
          </a:p>
          <a:p>
            <a:pPr algn="ctr"/>
            <a:r>
              <a:rPr lang="en-KR" sz="1200"/>
              <a:t>IRAF selected as STScI script lang</a:t>
            </a:r>
          </a:p>
        </p:txBody>
      </p:sp>
      <p:sp>
        <p:nvSpPr>
          <p:cNvPr id="14" name="TextBox 13">
            <a:extLst>
              <a:ext uri="{FF2B5EF4-FFF2-40B4-BE49-F238E27FC236}">
                <a16:creationId xmlns:a16="http://schemas.microsoft.com/office/drawing/2014/main" id="{4ABD8CF6-30B7-6747-BE35-7F6CACBD3BDE}"/>
              </a:ext>
            </a:extLst>
          </p:cNvPr>
          <p:cNvSpPr txBox="1"/>
          <p:nvPr/>
        </p:nvSpPr>
        <p:spPr>
          <a:xfrm>
            <a:off x="2887515" y="1407231"/>
            <a:ext cx="1944461" cy="646331"/>
          </a:xfrm>
          <a:prstGeom prst="rect">
            <a:avLst/>
          </a:prstGeom>
          <a:noFill/>
        </p:spPr>
        <p:txBody>
          <a:bodyPr wrap="square" rtlCol="0">
            <a:spAutoFit/>
          </a:bodyPr>
          <a:lstStyle/>
          <a:p>
            <a:pPr algn="ctr"/>
            <a:r>
              <a:rPr lang="en-KR" sz="1200"/>
              <a:t>1986</a:t>
            </a:r>
          </a:p>
          <a:p>
            <a:pPr algn="ctr"/>
            <a:r>
              <a:rPr lang="en-KR" sz="1200"/>
              <a:t>IRAF first public release (according to iraf.net)</a:t>
            </a:r>
          </a:p>
        </p:txBody>
      </p:sp>
      <p:sp>
        <p:nvSpPr>
          <p:cNvPr id="15" name="TextBox 14">
            <a:extLst>
              <a:ext uri="{FF2B5EF4-FFF2-40B4-BE49-F238E27FC236}">
                <a16:creationId xmlns:a16="http://schemas.microsoft.com/office/drawing/2014/main" id="{3A0B2BC9-18D6-F14C-865C-DACF48A9F5B5}"/>
              </a:ext>
            </a:extLst>
          </p:cNvPr>
          <p:cNvSpPr txBox="1"/>
          <p:nvPr/>
        </p:nvSpPr>
        <p:spPr>
          <a:xfrm>
            <a:off x="0" y="-9987"/>
            <a:ext cx="9036424" cy="830997"/>
          </a:xfrm>
          <a:prstGeom prst="rect">
            <a:avLst/>
          </a:prstGeom>
          <a:noFill/>
        </p:spPr>
        <p:txBody>
          <a:bodyPr wrap="square" numCol="4" rtlCol="0">
            <a:spAutoFit/>
          </a:bodyPr>
          <a:lstStyle/>
          <a:p>
            <a:r>
              <a:rPr lang="en-US" sz="800">
                <a:latin typeface="Consolas" panose="020B0609020204030204" pitchFamily="49" charset="0"/>
                <a:cs typeface="Consolas" panose="020B0609020204030204" pitchFamily="49" charset="0"/>
              </a:rPr>
              <a:t>IRAF</a:t>
            </a:r>
          </a:p>
          <a:p>
            <a:r>
              <a:rPr lang="en-US" sz="800">
                <a:latin typeface="Consolas" panose="020B0609020204030204" pitchFamily="49" charset="0"/>
                <a:cs typeface="Consolas" panose="020B0609020204030204" pitchFamily="49" charset="0"/>
              </a:rPr>
              <a:t>V2.2     1985-11-30?</a:t>
            </a:r>
          </a:p>
          <a:p>
            <a:r>
              <a:rPr lang="en-US" sz="800">
                <a:latin typeface="Consolas" panose="020B0609020204030204" pitchFamily="49" charset="0"/>
                <a:cs typeface="Consolas" panose="020B0609020204030204" pitchFamily="49" charset="0"/>
              </a:rPr>
              <a:t>V2.3  </a:t>
            </a:r>
          </a:p>
          <a:p>
            <a:r>
              <a:rPr lang="en-US" sz="800">
                <a:latin typeface="Consolas" panose="020B0609020204030204" pitchFamily="49" charset="0"/>
                <a:cs typeface="Consolas" panose="020B0609020204030204" pitchFamily="49" charset="0"/>
              </a:rPr>
              <a:t>V2.4     1986-08-14?</a:t>
            </a:r>
          </a:p>
          <a:p>
            <a:r>
              <a:rPr lang="en-US" sz="800">
                <a:latin typeface="Consolas" panose="020B0609020204030204" pitchFamily="49" charset="0"/>
                <a:cs typeface="Consolas" panose="020B0609020204030204" pitchFamily="49" charset="0"/>
              </a:rPr>
              <a:t>V2.5     1987-Jul?</a:t>
            </a:r>
          </a:p>
          <a:p>
            <a:r>
              <a:rPr lang="en-US" sz="800">
                <a:latin typeface="Consolas" panose="020B0609020204030204" pitchFamily="49" charset="0"/>
                <a:cs typeface="Consolas" panose="020B0609020204030204" pitchFamily="49" charset="0"/>
              </a:rPr>
              <a:t>V2.6     1987-07-08?</a:t>
            </a:r>
          </a:p>
          <a:p>
            <a:r>
              <a:rPr lang="en-US" sz="800">
                <a:latin typeface="Consolas" panose="020B0609020204030204" pitchFamily="49" charset="0"/>
                <a:cs typeface="Consolas" panose="020B0609020204030204" pitchFamily="49" charset="0"/>
              </a:rPr>
              <a:t>V2.7     1988-12-04?</a:t>
            </a:r>
          </a:p>
          <a:p>
            <a:r>
              <a:rPr lang="en-US" sz="800">
                <a:latin typeface="Consolas" panose="020B0609020204030204" pitchFamily="49" charset="0"/>
                <a:cs typeface="Consolas" panose="020B0609020204030204" pitchFamily="49" charset="0"/>
              </a:rPr>
              <a:t>V2.8     1989-06-30?</a:t>
            </a:r>
          </a:p>
          <a:p>
            <a:r>
              <a:rPr lang="en-US" sz="800">
                <a:latin typeface="Consolas" panose="020B0609020204030204" pitchFamily="49" charset="0"/>
                <a:cs typeface="Consolas" panose="020B0609020204030204" pitchFamily="49" charset="0"/>
              </a:rPr>
              <a:t>V2.9     1990-04-10</a:t>
            </a:r>
          </a:p>
          <a:p>
            <a:r>
              <a:rPr lang="en-US" sz="800">
                <a:latin typeface="Consolas" panose="020B0609020204030204" pitchFamily="49" charset="0"/>
                <a:cs typeface="Consolas" panose="020B0609020204030204" pitchFamily="49" charset="0"/>
              </a:rPr>
              <a:t>V2.10    1992-Jul</a:t>
            </a:r>
          </a:p>
          <a:p>
            <a:r>
              <a:rPr lang="en-US" sz="800">
                <a:latin typeface="Consolas" panose="020B0609020204030204" pitchFamily="49" charset="0"/>
                <a:cs typeface="Consolas" panose="020B0609020204030204" pitchFamily="49" charset="0"/>
              </a:rPr>
              <a:t>V2.11    1997-08-27</a:t>
            </a:r>
          </a:p>
          <a:p>
            <a:r>
              <a:rPr lang="en-US" sz="800">
                <a:latin typeface="Consolas" panose="020B0609020204030204" pitchFamily="49" charset="0"/>
                <a:cs typeface="Consolas" panose="020B0609020204030204" pitchFamily="49" charset="0"/>
              </a:rPr>
              <a:t>V2.11.1  1997-12-27 23:21 MST</a:t>
            </a:r>
          </a:p>
          <a:p>
            <a:r>
              <a:rPr lang="en-US" sz="800">
                <a:latin typeface="Consolas" panose="020B0609020204030204" pitchFamily="49" charset="0"/>
                <a:cs typeface="Consolas" panose="020B0609020204030204" pitchFamily="49" charset="0"/>
              </a:rPr>
              <a:t>V2.11.2  1999-Aug</a:t>
            </a:r>
          </a:p>
          <a:p>
            <a:r>
              <a:rPr lang="en-US" sz="800">
                <a:latin typeface="Consolas" panose="020B0609020204030204" pitchFamily="49" charset="0"/>
                <a:cs typeface="Consolas" panose="020B0609020204030204" pitchFamily="49" charset="0"/>
              </a:rPr>
              <a:t>V2.12    2002-01-25</a:t>
            </a:r>
          </a:p>
          <a:p>
            <a:r>
              <a:rPr lang="en-US" sz="800">
                <a:latin typeface="Consolas" panose="020B0609020204030204" pitchFamily="49" charset="0"/>
                <a:cs typeface="Consolas" panose="020B0609020204030204" pitchFamily="49" charset="0"/>
              </a:rPr>
              <a:t>V2.12    2002-01-25 (2002-03-15)</a:t>
            </a:r>
          </a:p>
          <a:p>
            <a:r>
              <a:rPr lang="en-US" sz="800">
                <a:latin typeface="Consolas" panose="020B0609020204030204" pitchFamily="49" charset="0"/>
                <a:cs typeface="Consolas" panose="020B0609020204030204" pitchFamily="49" charset="0"/>
              </a:rPr>
              <a:t>V2.12.2  2004-02-06</a:t>
            </a:r>
          </a:p>
          <a:p>
            <a:r>
              <a:rPr lang="en-US" sz="800">
                <a:latin typeface="Consolas" panose="020B0609020204030204" pitchFamily="49" charset="0"/>
                <a:cs typeface="Consolas" panose="020B0609020204030204" pitchFamily="49" charset="0"/>
              </a:rPr>
              <a:t>V2.12.2a 2004-07-15</a:t>
            </a:r>
          </a:p>
          <a:p>
            <a:r>
              <a:rPr lang="en-US" sz="800">
                <a:latin typeface="Consolas" panose="020B0609020204030204" pitchFamily="49" charset="0"/>
                <a:cs typeface="Consolas" panose="020B0609020204030204" pitchFamily="49" charset="0"/>
              </a:rPr>
              <a:t>V2.13    ?</a:t>
            </a:r>
          </a:p>
          <a:p>
            <a:r>
              <a:rPr lang="en-US" sz="800">
                <a:latin typeface="Consolas" panose="020B0609020204030204" pitchFamily="49" charset="0"/>
                <a:cs typeface="Consolas" panose="020B0609020204030204" pitchFamily="49" charset="0"/>
              </a:rPr>
              <a:t>V2.14    2007-12-01</a:t>
            </a:r>
          </a:p>
          <a:p>
            <a:r>
              <a:rPr lang="en-US" sz="800">
                <a:latin typeface="Consolas" panose="020B0609020204030204" pitchFamily="49" charset="0"/>
                <a:cs typeface="Consolas" panose="020B0609020204030204" pitchFamily="49" charset="0"/>
              </a:rPr>
              <a:t>V2.14.1  2008-09-16</a:t>
            </a:r>
          </a:p>
          <a:p>
            <a:r>
              <a:rPr lang="en-US" sz="800">
                <a:latin typeface="Consolas" panose="020B0609020204030204" pitchFamily="49" charset="0"/>
                <a:cs typeface="Consolas" panose="020B0609020204030204" pitchFamily="49" charset="0"/>
              </a:rPr>
              <a:t>V2.15    2010-11-22V2.15.1  2011-01-25</a:t>
            </a:r>
          </a:p>
          <a:p>
            <a:r>
              <a:rPr lang="en-US" sz="800">
                <a:latin typeface="Consolas" panose="020B0609020204030204" pitchFamily="49" charset="0"/>
                <a:cs typeface="Consolas" panose="020B0609020204030204" pitchFamily="49" charset="0"/>
              </a:rPr>
              <a:t>V2.15.1a 2011-02-21</a:t>
            </a:r>
          </a:p>
          <a:p>
            <a:r>
              <a:rPr lang="en-US" sz="800">
                <a:latin typeface="Consolas" panose="020B0609020204030204" pitchFamily="49" charset="0"/>
                <a:cs typeface="Consolas" panose="020B0609020204030204" pitchFamily="49" charset="0"/>
              </a:rPr>
              <a:t>V2.16    2012-03-22</a:t>
            </a:r>
          </a:p>
        </p:txBody>
      </p:sp>
      <p:sp>
        <p:nvSpPr>
          <p:cNvPr id="22" name="TextBox 21">
            <a:extLst>
              <a:ext uri="{FF2B5EF4-FFF2-40B4-BE49-F238E27FC236}">
                <a16:creationId xmlns:a16="http://schemas.microsoft.com/office/drawing/2014/main" id="{D27A58F1-7D04-5F45-836E-74301DD60DE2}"/>
              </a:ext>
            </a:extLst>
          </p:cNvPr>
          <p:cNvSpPr txBox="1"/>
          <p:nvPr/>
        </p:nvSpPr>
        <p:spPr>
          <a:xfrm>
            <a:off x="9517556" y="0"/>
            <a:ext cx="2788023" cy="738664"/>
          </a:xfrm>
          <a:prstGeom prst="rect">
            <a:avLst/>
          </a:prstGeom>
          <a:noFill/>
        </p:spPr>
        <p:txBody>
          <a:bodyPr wrap="square" rtlCol="0">
            <a:spAutoFit/>
          </a:bodyPr>
          <a:lstStyle/>
          <a:p>
            <a:r>
              <a:rPr lang="en-KR" sz="1050"/>
              <a:t>Version history </a:t>
            </a:r>
          </a:p>
          <a:p>
            <a:r>
              <a:rPr lang="en-KR" sz="1050"/>
              <a:t>From iraf-community/iraf/doc and</a:t>
            </a:r>
          </a:p>
          <a:p>
            <a:r>
              <a:rPr lang="en-KR" sz="1050"/>
              <a:t>from </a:t>
            </a:r>
            <a:r>
              <a:rPr lang="en-KR" sz="1050">
                <a:latin typeface="Consolas" panose="020B0609020204030204" pitchFamily="49" charset="0"/>
                <a:cs typeface="Consolas" panose="020B0609020204030204" pitchFamily="49" charset="0"/>
              </a:rPr>
              <a:t>vXX/vXXrevs.txt.Z from</a:t>
            </a:r>
          </a:p>
          <a:p>
            <a:r>
              <a:rPr lang="en-US" sz="1050">
                <a:hlinkClick r:id="rId2"/>
              </a:rPr>
              <a:t>http://iraf.noao.edu/iraf/ftp/</a:t>
            </a:r>
            <a:endParaRPr lang="en-KR" sz="1050"/>
          </a:p>
        </p:txBody>
      </p:sp>
      <p:sp>
        <p:nvSpPr>
          <p:cNvPr id="23" name="Rectangle 22">
            <a:extLst>
              <a:ext uri="{FF2B5EF4-FFF2-40B4-BE49-F238E27FC236}">
                <a16:creationId xmlns:a16="http://schemas.microsoft.com/office/drawing/2014/main" id="{B7A659BC-4D3E-BE46-B7C7-01125F3DBC6A}"/>
              </a:ext>
            </a:extLst>
          </p:cNvPr>
          <p:cNvSpPr/>
          <p:nvPr/>
        </p:nvSpPr>
        <p:spPr>
          <a:xfrm>
            <a:off x="912079" y="6241318"/>
            <a:ext cx="2579552" cy="246221"/>
          </a:xfrm>
          <a:prstGeom prst="rect">
            <a:avLst/>
          </a:prstGeom>
        </p:spPr>
        <p:txBody>
          <a:bodyPr wrap="none">
            <a:spAutoFit/>
          </a:bodyPr>
          <a:lstStyle/>
          <a:p>
            <a:r>
              <a:rPr lang="en-US" sz="1000">
                <a:hlinkClick r:id="rId3"/>
              </a:rPr>
              <a:t>https://idlastro.gsfc.nasa.gov/oldnews.html</a:t>
            </a:r>
            <a:endParaRPr lang="en-KR" sz="1000"/>
          </a:p>
        </p:txBody>
      </p:sp>
      <p:sp>
        <p:nvSpPr>
          <p:cNvPr id="24" name="TextBox 23">
            <a:extLst>
              <a:ext uri="{FF2B5EF4-FFF2-40B4-BE49-F238E27FC236}">
                <a16:creationId xmlns:a16="http://schemas.microsoft.com/office/drawing/2014/main" id="{3148BF91-D172-1B4E-9F04-98CD7CB9C33B}"/>
              </a:ext>
            </a:extLst>
          </p:cNvPr>
          <p:cNvSpPr txBox="1"/>
          <p:nvPr/>
        </p:nvSpPr>
        <p:spPr>
          <a:xfrm>
            <a:off x="69401" y="4806543"/>
            <a:ext cx="2240531" cy="830997"/>
          </a:xfrm>
          <a:prstGeom prst="rect">
            <a:avLst/>
          </a:prstGeom>
          <a:noFill/>
        </p:spPr>
        <p:txBody>
          <a:bodyPr wrap="square" rtlCol="0">
            <a:spAutoFit/>
          </a:bodyPr>
          <a:lstStyle/>
          <a:p>
            <a:pPr algn="ctr"/>
            <a:r>
              <a:rPr lang="en-KR" sz="1200"/>
              <a:t>2000s</a:t>
            </a:r>
          </a:p>
          <a:p>
            <a:pPr algn="ctr"/>
            <a:r>
              <a:rPr lang="en-KR" sz="1200"/>
              <a:t>NASA started using IDL.</a:t>
            </a:r>
          </a:p>
          <a:p>
            <a:pPr algn="ctr"/>
            <a:r>
              <a:rPr lang="en-KR" sz="1200"/>
              <a:t>It was used widely among astronomers since 90s</a:t>
            </a:r>
          </a:p>
        </p:txBody>
      </p:sp>
      <p:sp>
        <p:nvSpPr>
          <p:cNvPr id="25" name="TextBox 24">
            <a:extLst>
              <a:ext uri="{FF2B5EF4-FFF2-40B4-BE49-F238E27FC236}">
                <a16:creationId xmlns:a16="http://schemas.microsoft.com/office/drawing/2014/main" id="{33DCE758-7C9E-4745-ACB8-9DD8AF7A6121}"/>
              </a:ext>
            </a:extLst>
          </p:cNvPr>
          <p:cNvSpPr txBox="1"/>
          <p:nvPr/>
        </p:nvSpPr>
        <p:spPr>
          <a:xfrm>
            <a:off x="767123" y="4031315"/>
            <a:ext cx="1542809" cy="461665"/>
          </a:xfrm>
          <a:prstGeom prst="rect">
            <a:avLst/>
          </a:prstGeom>
          <a:noFill/>
        </p:spPr>
        <p:txBody>
          <a:bodyPr wrap="square" rtlCol="0">
            <a:spAutoFit/>
          </a:bodyPr>
          <a:lstStyle/>
          <a:p>
            <a:pPr algn="ctr"/>
            <a:r>
              <a:rPr lang="en-KR" sz="1200"/>
              <a:t>2001</a:t>
            </a:r>
          </a:p>
          <a:p>
            <a:pPr algn="ctr"/>
            <a:r>
              <a:rPr lang="en-KR" sz="1200"/>
              <a:t>Scipy/IPython</a:t>
            </a:r>
          </a:p>
        </p:txBody>
      </p:sp>
      <p:sp>
        <p:nvSpPr>
          <p:cNvPr id="26" name="TextBox 25">
            <a:extLst>
              <a:ext uri="{FF2B5EF4-FFF2-40B4-BE49-F238E27FC236}">
                <a16:creationId xmlns:a16="http://schemas.microsoft.com/office/drawing/2014/main" id="{51F9A649-9C6D-6C49-A70B-8A37FB3769CB}"/>
              </a:ext>
            </a:extLst>
          </p:cNvPr>
          <p:cNvSpPr txBox="1"/>
          <p:nvPr/>
        </p:nvSpPr>
        <p:spPr>
          <a:xfrm>
            <a:off x="4876360" y="1394228"/>
            <a:ext cx="1542809" cy="461665"/>
          </a:xfrm>
          <a:prstGeom prst="rect">
            <a:avLst/>
          </a:prstGeom>
          <a:noFill/>
        </p:spPr>
        <p:txBody>
          <a:bodyPr wrap="square" rtlCol="0">
            <a:spAutoFit/>
          </a:bodyPr>
          <a:lstStyle/>
          <a:p>
            <a:pPr algn="ctr"/>
            <a:r>
              <a:rPr lang="en-KR" sz="1200"/>
              <a:t>1990</a:t>
            </a:r>
          </a:p>
          <a:p>
            <a:pPr algn="ctr"/>
            <a:r>
              <a:rPr lang="en-KR" sz="1200"/>
              <a:t>Python 1</a:t>
            </a:r>
          </a:p>
        </p:txBody>
      </p:sp>
      <p:sp>
        <p:nvSpPr>
          <p:cNvPr id="27" name="TextBox 26">
            <a:extLst>
              <a:ext uri="{FF2B5EF4-FFF2-40B4-BE49-F238E27FC236}">
                <a16:creationId xmlns:a16="http://schemas.microsoft.com/office/drawing/2014/main" id="{3F0E6649-CA1A-824B-A9AA-098C93D22AE9}"/>
              </a:ext>
            </a:extLst>
          </p:cNvPr>
          <p:cNvSpPr txBox="1"/>
          <p:nvPr/>
        </p:nvSpPr>
        <p:spPr>
          <a:xfrm>
            <a:off x="4480713" y="4022902"/>
            <a:ext cx="1542809" cy="461665"/>
          </a:xfrm>
          <a:prstGeom prst="rect">
            <a:avLst/>
          </a:prstGeom>
          <a:noFill/>
        </p:spPr>
        <p:txBody>
          <a:bodyPr wrap="square" rtlCol="0">
            <a:spAutoFit/>
          </a:bodyPr>
          <a:lstStyle/>
          <a:p>
            <a:pPr algn="ctr"/>
            <a:r>
              <a:rPr lang="en-KR" sz="1200"/>
              <a:t>2008 Dec</a:t>
            </a:r>
          </a:p>
          <a:p>
            <a:pPr algn="ctr"/>
            <a:r>
              <a:rPr lang="en-KR" sz="1200"/>
              <a:t>Python 3.0</a:t>
            </a:r>
          </a:p>
        </p:txBody>
      </p:sp>
      <p:sp>
        <p:nvSpPr>
          <p:cNvPr id="28" name="TextBox 27">
            <a:extLst>
              <a:ext uri="{FF2B5EF4-FFF2-40B4-BE49-F238E27FC236}">
                <a16:creationId xmlns:a16="http://schemas.microsoft.com/office/drawing/2014/main" id="{A1664EAA-774B-5D48-8853-8DDD5BA81A7E}"/>
              </a:ext>
            </a:extLst>
          </p:cNvPr>
          <p:cNvSpPr txBox="1"/>
          <p:nvPr/>
        </p:nvSpPr>
        <p:spPr>
          <a:xfrm>
            <a:off x="1948822" y="4046250"/>
            <a:ext cx="1542809" cy="461665"/>
          </a:xfrm>
          <a:prstGeom prst="rect">
            <a:avLst/>
          </a:prstGeom>
          <a:noFill/>
        </p:spPr>
        <p:txBody>
          <a:bodyPr wrap="square" rtlCol="0">
            <a:spAutoFit/>
          </a:bodyPr>
          <a:lstStyle/>
          <a:p>
            <a:pPr algn="ctr"/>
            <a:r>
              <a:rPr lang="en-KR" sz="1200"/>
              <a:t>2003</a:t>
            </a:r>
          </a:p>
          <a:p>
            <a:pPr algn="ctr"/>
            <a:r>
              <a:rPr lang="en-KR" sz="1200"/>
              <a:t>matplotlib</a:t>
            </a:r>
          </a:p>
        </p:txBody>
      </p:sp>
      <p:sp>
        <p:nvSpPr>
          <p:cNvPr id="29" name="TextBox 28">
            <a:extLst>
              <a:ext uri="{FF2B5EF4-FFF2-40B4-BE49-F238E27FC236}">
                <a16:creationId xmlns:a16="http://schemas.microsoft.com/office/drawing/2014/main" id="{C79AE28F-2936-4F4E-9036-553B8C884A2A}"/>
              </a:ext>
            </a:extLst>
          </p:cNvPr>
          <p:cNvSpPr txBox="1"/>
          <p:nvPr/>
        </p:nvSpPr>
        <p:spPr>
          <a:xfrm>
            <a:off x="-188498" y="4037734"/>
            <a:ext cx="1542809" cy="461665"/>
          </a:xfrm>
          <a:prstGeom prst="rect">
            <a:avLst/>
          </a:prstGeom>
          <a:noFill/>
        </p:spPr>
        <p:txBody>
          <a:bodyPr wrap="square" rtlCol="0">
            <a:spAutoFit/>
          </a:bodyPr>
          <a:lstStyle/>
          <a:p>
            <a:pPr algn="ctr"/>
            <a:r>
              <a:rPr lang="en-KR" sz="1200"/>
              <a:t>2000 Oct</a:t>
            </a:r>
          </a:p>
          <a:p>
            <a:pPr algn="ctr"/>
            <a:r>
              <a:rPr lang="en-KR" sz="1200"/>
              <a:t>Python 2.0</a:t>
            </a:r>
          </a:p>
        </p:txBody>
      </p:sp>
      <p:sp>
        <p:nvSpPr>
          <p:cNvPr id="30" name="TextBox 29">
            <a:extLst>
              <a:ext uri="{FF2B5EF4-FFF2-40B4-BE49-F238E27FC236}">
                <a16:creationId xmlns:a16="http://schemas.microsoft.com/office/drawing/2014/main" id="{229C9C85-39E5-9B46-A6A6-A368C4DE38F0}"/>
              </a:ext>
            </a:extLst>
          </p:cNvPr>
          <p:cNvSpPr txBox="1"/>
          <p:nvPr/>
        </p:nvSpPr>
        <p:spPr>
          <a:xfrm>
            <a:off x="7222854" y="3980620"/>
            <a:ext cx="1542809" cy="461665"/>
          </a:xfrm>
          <a:prstGeom prst="rect">
            <a:avLst/>
          </a:prstGeom>
          <a:noFill/>
        </p:spPr>
        <p:txBody>
          <a:bodyPr wrap="square" rtlCol="0">
            <a:spAutoFit/>
          </a:bodyPr>
          <a:lstStyle/>
          <a:p>
            <a:pPr algn="ctr"/>
            <a:r>
              <a:rPr lang="en-KR" sz="1200"/>
              <a:t>2014</a:t>
            </a:r>
          </a:p>
          <a:p>
            <a:pPr algn="ctr"/>
            <a:r>
              <a:rPr lang="en-KR" sz="1200"/>
              <a:t>Project Jupyter</a:t>
            </a:r>
          </a:p>
        </p:txBody>
      </p:sp>
      <p:sp>
        <p:nvSpPr>
          <p:cNvPr id="31" name="TextBox 30">
            <a:extLst>
              <a:ext uri="{FF2B5EF4-FFF2-40B4-BE49-F238E27FC236}">
                <a16:creationId xmlns:a16="http://schemas.microsoft.com/office/drawing/2014/main" id="{4E883D20-CEE8-534D-BFD0-64D33C098A3A}"/>
              </a:ext>
            </a:extLst>
          </p:cNvPr>
          <p:cNvSpPr txBox="1"/>
          <p:nvPr/>
        </p:nvSpPr>
        <p:spPr>
          <a:xfrm>
            <a:off x="3228373" y="4026277"/>
            <a:ext cx="1542809" cy="461665"/>
          </a:xfrm>
          <a:prstGeom prst="rect">
            <a:avLst/>
          </a:prstGeom>
          <a:noFill/>
        </p:spPr>
        <p:txBody>
          <a:bodyPr wrap="square" rtlCol="0">
            <a:spAutoFit/>
          </a:bodyPr>
          <a:lstStyle/>
          <a:p>
            <a:pPr algn="ctr"/>
            <a:r>
              <a:rPr lang="en-KR" sz="1200"/>
              <a:t>2006 Aug</a:t>
            </a:r>
          </a:p>
          <a:p>
            <a:pPr algn="ctr"/>
            <a:r>
              <a:rPr lang="en-KR" sz="1200"/>
              <a:t>Numpy 1.0</a:t>
            </a:r>
          </a:p>
        </p:txBody>
      </p:sp>
      <p:sp>
        <p:nvSpPr>
          <p:cNvPr id="33" name="TextBox 32">
            <a:extLst>
              <a:ext uri="{FF2B5EF4-FFF2-40B4-BE49-F238E27FC236}">
                <a16:creationId xmlns:a16="http://schemas.microsoft.com/office/drawing/2014/main" id="{047B0FD7-AD5D-7D49-91F2-AF31A514427E}"/>
              </a:ext>
            </a:extLst>
          </p:cNvPr>
          <p:cNvSpPr txBox="1"/>
          <p:nvPr/>
        </p:nvSpPr>
        <p:spPr>
          <a:xfrm>
            <a:off x="8765663" y="1355961"/>
            <a:ext cx="2046353" cy="646331"/>
          </a:xfrm>
          <a:prstGeom prst="rect">
            <a:avLst/>
          </a:prstGeom>
          <a:noFill/>
        </p:spPr>
        <p:txBody>
          <a:bodyPr wrap="square" rtlCol="0">
            <a:spAutoFit/>
          </a:bodyPr>
          <a:lstStyle/>
          <a:p>
            <a:pPr algn="ctr"/>
            <a:r>
              <a:rPr lang="en-KR" sz="1200"/>
              <a:t>1998</a:t>
            </a:r>
          </a:p>
          <a:p>
            <a:pPr algn="ctr"/>
            <a:r>
              <a:rPr lang="en-KR" sz="1200"/>
              <a:t>"IRAF must be free"</a:t>
            </a:r>
          </a:p>
          <a:p>
            <a:pPr algn="ctr"/>
            <a:r>
              <a:rPr lang="en-KR" sz="1200"/>
              <a:t>Python discussion started</a:t>
            </a:r>
          </a:p>
        </p:txBody>
      </p:sp>
      <p:grpSp>
        <p:nvGrpSpPr>
          <p:cNvPr id="36" name="Group 35">
            <a:extLst>
              <a:ext uri="{FF2B5EF4-FFF2-40B4-BE49-F238E27FC236}">
                <a16:creationId xmlns:a16="http://schemas.microsoft.com/office/drawing/2014/main" id="{FBD54693-BE2F-A449-9B61-24CF384979CE}"/>
              </a:ext>
            </a:extLst>
          </p:cNvPr>
          <p:cNvGrpSpPr/>
          <p:nvPr/>
        </p:nvGrpSpPr>
        <p:grpSpPr>
          <a:xfrm>
            <a:off x="3720353" y="2765200"/>
            <a:ext cx="4273905" cy="666127"/>
            <a:chOff x="3720353" y="2012168"/>
            <a:chExt cx="4273905" cy="666127"/>
          </a:xfrm>
        </p:grpSpPr>
        <p:sp>
          <p:nvSpPr>
            <p:cNvPr id="32" name="TextBox 31">
              <a:extLst>
                <a:ext uri="{FF2B5EF4-FFF2-40B4-BE49-F238E27FC236}">
                  <a16:creationId xmlns:a16="http://schemas.microsoft.com/office/drawing/2014/main" id="{98FC96CD-507D-C146-84BD-2BEB129A1FA7}"/>
                </a:ext>
              </a:extLst>
            </p:cNvPr>
            <p:cNvSpPr txBox="1"/>
            <p:nvPr/>
          </p:nvSpPr>
          <p:spPr>
            <a:xfrm>
              <a:off x="3809160" y="2031964"/>
              <a:ext cx="4084943" cy="646331"/>
            </a:xfrm>
            <a:prstGeom prst="rect">
              <a:avLst/>
            </a:prstGeom>
            <a:noFill/>
          </p:spPr>
          <p:txBody>
            <a:bodyPr wrap="square" rtlCol="0">
              <a:spAutoFit/>
            </a:bodyPr>
            <a:lstStyle/>
            <a:p>
              <a:r>
                <a:rPr lang="en-KR" sz="1200"/>
                <a:t>Lots of works dealing with statistics, theoretical approach to astronomical CCD data analyses.</a:t>
              </a:r>
            </a:p>
            <a:p>
              <a:r>
                <a:rPr lang="en-KR" sz="1200"/>
                <a:t>Peter Stetson, Steve Howell, Jim Janesick, to name few.</a:t>
              </a:r>
            </a:p>
          </p:txBody>
        </p:sp>
        <p:cxnSp>
          <p:nvCxnSpPr>
            <p:cNvPr id="35" name="Straight Arrow Connector 34">
              <a:extLst>
                <a:ext uri="{FF2B5EF4-FFF2-40B4-BE49-F238E27FC236}">
                  <a16:creationId xmlns:a16="http://schemas.microsoft.com/office/drawing/2014/main" id="{F82E46B4-43DB-824D-8F2A-EE6628780863}"/>
                </a:ext>
              </a:extLst>
            </p:cNvPr>
            <p:cNvCxnSpPr/>
            <p:nvPr/>
          </p:nvCxnSpPr>
          <p:spPr>
            <a:xfrm flipV="1">
              <a:off x="3720353" y="2012168"/>
              <a:ext cx="4273905" cy="1380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1AA926A-5B25-F74B-937A-6063C67B320A}"/>
              </a:ext>
            </a:extLst>
          </p:cNvPr>
          <p:cNvSpPr txBox="1"/>
          <p:nvPr/>
        </p:nvSpPr>
        <p:spPr>
          <a:xfrm>
            <a:off x="9036424" y="2393542"/>
            <a:ext cx="1542809" cy="461665"/>
          </a:xfrm>
          <a:prstGeom prst="rect">
            <a:avLst/>
          </a:prstGeom>
          <a:noFill/>
        </p:spPr>
        <p:txBody>
          <a:bodyPr wrap="square" rtlCol="0">
            <a:spAutoFit/>
          </a:bodyPr>
          <a:lstStyle/>
          <a:p>
            <a:pPr algn="ctr"/>
            <a:r>
              <a:rPr lang="en-KR" sz="1200"/>
              <a:t>late 1990s</a:t>
            </a:r>
          </a:p>
          <a:p>
            <a:pPr algn="ctr"/>
            <a:r>
              <a:rPr lang="en-KR" sz="1200"/>
              <a:t>PyFITS developed</a:t>
            </a:r>
          </a:p>
        </p:txBody>
      </p:sp>
      <p:sp>
        <p:nvSpPr>
          <p:cNvPr id="38" name="Rectangle 37">
            <a:extLst>
              <a:ext uri="{FF2B5EF4-FFF2-40B4-BE49-F238E27FC236}">
                <a16:creationId xmlns:a16="http://schemas.microsoft.com/office/drawing/2014/main" id="{DFAAFD2B-CC4D-0B4E-926B-17610FE7843B}"/>
              </a:ext>
            </a:extLst>
          </p:cNvPr>
          <p:cNvSpPr/>
          <p:nvPr/>
        </p:nvSpPr>
        <p:spPr>
          <a:xfrm>
            <a:off x="8776949" y="2794954"/>
            <a:ext cx="2447804" cy="276999"/>
          </a:xfrm>
          <a:prstGeom prst="rect">
            <a:avLst/>
          </a:prstGeom>
        </p:spPr>
        <p:txBody>
          <a:bodyPr wrap="square">
            <a:spAutoFit/>
          </a:bodyPr>
          <a:lstStyle/>
          <a:p>
            <a:r>
              <a:rPr lang="en-US" sz="600">
                <a:hlinkClick r:id="rId4"/>
              </a:rPr>
              <a:t>https://github.com/spacetelescope/PyFITS/commits/master?after=e0c7604f35cb2222def581e3422c6f4833602f03+1635</a:t>
            </a:r>
            <a:endParaRPr lang="en-KR" sz="600"/>
          </a:p>
        </p:txBody>
      </p:sp>
      <p:sp>
        <p:nvSpPr>
          <p:cNvPr id="39" name="TextBox 38">
            <a:extLst>
              <a:ext uri="{FF2B5EF4-FFF2-40B4-BE49-F238E27FC236}">
                <a16:creationId xmlns:a16="http://schemas.microsoft.com/office/drawing/2014/main" id="{03EDAB10-E2A5-3D4F-A951-AC6A413733AA}"/>
              </a:ext>
            </a:extLst>
          </p:cNvPr>
          <p:cNvSpPr txBox="1"/>
          <p:nvPr/>
        </p:nvSpPr>
        <p:spPr>
          <a:xfrm>
            <a:off x="4296786" y="4872243"/>
            <a:ext cx="1542809" cy="1015663"/>
          </a:xfrm>
          <a:prstGeom prst="rect">
            <a:avLst/>
          </a:prstGeom>
          <a:noFill/>
        </p:spPr>
        <p:txBody>
          <a:bodyPr wrap="square" rtlCol="0">
            <a:spAutoFit/>
          </a:bodyPr>
          <a:lstStyle/>
          <a:p>
            <a:pPr algn="ctr"/>
            <a:r>
              <a:rPr lang="en-KR" sz="1200"/>
              <a:t>2008</a:t>
            </a:r>
          </a:p>
          <a:p>
            <a:pPr algn="ctr"/>
            <a:r>
              <a:rPr lang="en-KR" sz="1200"/>
              <a:t>Astrophysics by Erik Tollerud</a:t>
            </a:r>
          </a:p>
          <a:p>
            <a:pPr algn="ctr"/>
            <a:r>
              <a:rPr lang="en-KR" sz="1200">
                <a:solidFill>
                  <a:srgbClr val="FF0000"/>
                </a:solidFill>
              </a:rPr>
              <a:t>2008 Apr</a:t>
            </a:r>
          </a:p>
          <a:p>
            <a:pPr algn="ctr"/>
            <a:r>
              <a:rPr lang="en-KR" sz="1200">
                <a:solidFill>
                  <a:srgbClr val="FF0000"/>
                </a:solidFill>
              </a:rPr>
              <a:t>GitHub appeared</a:t>
            </a:r>
          </a:p>
        </p:txBody>
      </p:sp>
      <p:cxnSp>
        <p:nvCxnSpPr>
          <p:cNvPr id="41" name="Straight Connector 40">
            <a:extLst>
              <a:ext uri="{FF2B5EF4-FFF2-40B4-BE49-F238E27FC236}">
                <a16:creationId xmlns:a16="http://schemas.microsoft.com/office/drawing/2014/main" id="{22ED4D19-827B-3347-BB16-496641CAB492}"/>
              </a:ext>
            </a:extLst>
          </p:cNvPr>
          <p:cNvCxnSpPr>
            <a:cxnSpLocks/>
          </p:cNvCxnSpPr>
          <p:nvPr/>
        </p:nvCxnSpPr>
        <p:spPr>
          <a:xfrm>
            <a:off x="5225613" y="4470012"/>
            <a:ext cx="0" cy="273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B78019-D659-6E4A-ADEF-6C1DEB09680B}"/>
              </a:ext>
            </a:extLst>
          </p:cNvPr>
          <p:cNvCxnSpPr>
            <a:cxnSpLocks/>
          </p:cNvCxnSpPr>
          <p:nvPr/>
        </p:nvCxnSpPr>
        <p:spPr>
          <a:xfrm>
            <a:off x="5068191" y="4731442"/>
            <a:ext cx="0" cy="136685"/>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4A6EE9-98E6-1745-872C-C3822272CF2E}"/>
              </a:ext>
            </a:extLst>
          </p:cNvPr>
          <p:cNvSpPr txBox="1"/>
          <p:nvPr/>
        </p:nvSpPr>
        <p:spPr>
          <a:xfrm>
            <a:off x="5692147" y="4783017"/>
            <a:ext cx="1981640" cy="461665"/>
          </a:xfrm>
          <a:prstGeom prst="rect">
            <a:avLst/>
          </a:prstGeom>
          <a:noFill/>
        </p:spPr>
        <p:txBody>
          <a:bodyPr wrap="square" rtlCol="0">
            <a:spAutoFit/>
          </a:bodyPr>
          <a:lstStyle/>
          <a:p>
            <a:pPr algn="ctr"/>
            <a:r>
              <a:rPr lang="en-KR" sz="1200"/>
              <a:t>2011-07-25</a:t>
            </a:r>
          </a:p>
          <a:p>
            <a:pPr algn="ctr"/>
            <a:r>
              <a:rPr lang="en-KR" sz="1200">
                <a:solidFill>
                  <a:srgbClr val="FF0000"/>
                </a:solidFill>
              </a:rPr>
              <a:t>First commit to astropy</a:t>
            </a:r>
          </a:p>
        </p:txBody>
      </p:sp>
      <p:sp>
        <p:nvSpPr>
          <p:cNvPr id="47" name="TextBox 46">
            <a:extLst>
              <a:ext uri="{FF2B5EF4-FFF2-40B4-BE49-F238E27FC236}">
                <a16:creationId xmlns:a16="http://schemas.microsoft.com/office/drawing/2014/main" id="{C24552B8-4CD6-BA49-8C9E-9908FA0430D6}"/>
              </a:ext>
            </a:extLst>
          </p:cNvPr>
          <p:cNvSpPr txBox="1"/>
          <p:nvPr/>
        </p:nvSpPr>
        <p:spPr>
          <a:xfrm>
            <a:off x="7091082" y="1657021"/>
            <a:ext cx="672353" cy="553998"/>
          </a:xfrm>
          <a:prstGeom prst="rect">
            <a:avLst/>
          </a:prstGeom>
          <a:noFill/>
        </p:spPr>
        <p:txBody>
          <a:bodyPr wrap="square" rtlCol="0">
            <a:spAutoFit/>
          </a:bodyPr>
          <a:lstStyle/>
          <a:p>
            <a:pPr algn="ctr"/>
            <a:r>
              <a:rPr lang="en-KR" sz="600"/>
              <a:t>1993-03-21</a:t>
            </a:r>
          </a:p>
          <a:p>
            <a:pPr algn="ctr"/>
            <a:r>
              <a:rPr lang="en-KR" sz="2400"/>
              <a:t>🎂</a:t>
            </a:r>
          </a:p>
        </p:txBody>
      </p:sp>
      <p:sp>
        <p:nvSpPr>
          <p:cNvPr id="34" name="TextBox 33">
            <a:extLst>
              <a:ext uri="{FF2B5EF4-FFF2-40B4-BE49-F238E27FC236}">
                <a16:creationId xmlns:a16="http://schemas.microsoft.com/office/drawing/2014/main" id="{ADD0A182-47B8-F147-8AD6-71D2D32EF71F}"/>
              </a:ext>
            </a:extLst>
          </p:cNvPr>
          <p:cNvSpPr txBox="1"/>
          <p:nvPr/>
        </p:nvSpPr>
        <p:spPr>
          <a:xfrm>
            <a:off x="-147760" y="2370132"/>
            <a:ext cx="1630697" cy="646331"/>
          </a:xfrm>
          <a:prstGeom prst="rect">
            <a:avLst/>
          </a:prstGeom>
          <a:noFill/>
        </p:spPr>
        <p:txBody>
          <a:bodyPr wrap="square" rtlCol="0">
            <a:spAutoFit/>
          </a:bodyPr>
          <a:lstStyle/>
          <a:p>
            <a:pPr algn="ctr"/>
            <a:r>
              <a:rPr lang="en-KR" sz="1200"/>
              <a:t>198</a:t>
            </a:r>
            <a:r>
              <a:rPr lang="en-US" altLang="ko-KR" sz="1200"/>
              <a:t>0</a:t>
            </a:r>
          </a:p>
          <a:p>
            <a:pPr algn="ctr"/>
            <a:r>
              <a:rPr lang="en-US" sz="1200"/>
              <a:t>Starlink started </a:t>
            </a:r>
          </a:p>
          <a:p>
            <a:pPr algn="ctr"/>
            <a:r>
              <a:rPr lang="en-US" sz="1200"/>
              <a:t>in the UK</a:t>
            </a:r>
            <a:endParaRPr lang="en-KR" sz="1200"/>
          </a:p>
        </p:txBody>
      </p:sp>
      <p:sp>
        <p:nvSpPr>
          <p:cNvPr id="40" name="TextBox 39">
            <a:extLst>
              <a:ext uri="{FF2B5EF4-FFF2-40B4-BE49-F238E27FC236}">
                <a16:creationId xmlns:a16="http://schemas.microsoft.com/office/drawing/2014/main" id="{2155E0CF-1AB4-8A4E-AE56-A1FA5C2EA661}"/>
              </a:ext>
            </a:extLst>
          </p:cNvPr>
          <p:cNvSpPr txBox="1"/>
          <p:nvPr/>
        </p:nvSpPr>
        <p:spPr>
          <a:xfrm>
            <a:off x="2461431" y="4771070"/>
            <a:ext cx="1630697" cy="830997"/>
          </a:xfrm>
          <a:prstGeom prst="rect">
            <a:avLst/>
          </a:prstGeom>
          <a:noFill/>
        </p:spPr>
        <p:txBody>
          <a:bodyPr wrap="square" rtlCol="0">
            <a:spAutoFit/>
          </a:bodyPr>
          <a:lstStyle/>
          <a:p>
            <a:pPr algn="ctr"/>
            <a:r>
              <a:rPr lang="en-US" sz="1200"/>
              <a:t>2005</a:t>
            </a:r>
          </a:p>
          <a:p>
            <a:pPr algn="ctr"/>
            <a:r>
              <a:rPr lang="en-US" sz="1200"/>
              <a:t>Starlink fund withdrawn</a:t>
            </a:r>
          </a:p>
          <a:p>
            <a:pPr algn="ctr"/>
            <a:r>
              <a:rPr lang="en-KR" sz="1200"/>
              <a:t>&amp; became open src</a:t>
            </a:r>
            <a:endParaRPr lang="en-US" sz="1200"/>
          </a:p>
        </p:txBody>
      </p:sp>
      <p:sp>
        <p:nvSpPr>
          <p:cNvPr id="42" name="TextBox 41">
            <a:extLst>
              <a:ext uri="{FF2B5EF4-FFF2-40B4-BE49-F238E27FC236}">
                <a16:creationId xmlns:a16="http://schemas.microsoft.com/office/drawing/2014/main" id="{7DECC697-03CE-164A-9822-E9256FC5458F}"/>
              </a:ext>
            </a:extLst>
          </p:cNvPr>
          <p:cNvSpPr txBox="1"/>
          <p:nvPr/>
        </p:nvSpPr>
        <p:spPr>
          <a:xfrm>
            <a:off x="8765636" y="3622235"/>
            <a:ext cx="1630697" cy="830997"/>
          </a:xfrm>
          <a:prstGeom prst="rect">
            <a:avLst/>
          </a:prstGeom>
          <a:noFill/>
        </p:spPr>
        <p:txBody>
          <a:bodyPr wrap="square" rtlCol="0">
            <a:spAutoFit/>
          </a:bodyPr>
          <a:lstStyle/>
          <a:p>
            <a:pPr algn="ctr"/>
            <a:r>
              <a:rPr lang="en-US" sz="1200"/>
              <a:t>2017 Aug</a:t>
            </a:r>
          </a:p>
          <a:p>
            <a:pPr algn="ctr"/>
            <a:r>
              <a:rPr lang="en-US" sz="1200"/>
              <a:t>Starlink fund withdrawn</a:t>
            </a:r>
          </a:p>
          <a:p>
            <a:pPr algn="ctr"/>
            <a:r>
              <a:rPr lang="en-KR" sz="1200"/>
              <a:t>&amp; became open src</a:t>
            </a:r>
            <a:endParaRPr lang="en-US" sz="1200"/>
          </a:p>
        </p:txBody>
      </p:sp>
      <p:sp>
        <p:nvSpPr>
          <p:cNvPr id="44" name="TextBox 43">
            <a:extLst>
              <a:ext uri="{FF2B5EF4-FFF2-40B4-BE49-F238E27FC236}">
                <a16:creationId xmlns:a16="http://schemas.microsoft.com/office/drawing/2014/main" id="{91C95957-4543-7446-A813-05100325B593}"/>
              </a:ext>
            </a:extLst>
          </p:cNvPr>
          <p:cNvSpPr txBox="1"/>
          <p:nvPr/>
        </p:nvSpPr>
        <p:spPr>
          <a:xfrm>
            <a:off x="1809406" y="1213494"/>
            <a:ext cx="1630697" cy="276999"/>
          </a:xfrm>
          <a:prstGeom prst="rect">
            <a:avLst/>
          </a:prstGeom>
          <a:noFill/>
        </p:spPr>
        <p:txBody>
          <a:bodyPr wrap="square" rtlCol="0">
            <a:spAutoFit/>
          </a:bodyPr>
          <a:lstStyle/>
          <a:p>
            <a:pPr algn="ctr"/>
            <a:r>
              <a:rPr lang="en-US" sz="1200"/>
              <a:t>IRAF design phase</a:t>
            </a:r>
          </a:p>
        </p:txBody>
      </p:sp>
      <p:cxnSp>
        <p:nvCxnSpPr>
          <p:cNvPr id="10" name="Straight Arrow Connector 9">
            <a:extLst>
              <a:ext uri="{FF2B5EF4-FFF2-40B4-BE49-F238E27FC236}">
                <a16:creationId xmlns:a16="http://schemas.microsoft.com/office/drawing/2014/main" id="{D4E17E58-11D8-3B41-B7DD-BFE352E4ED1E}"/>
              </a:ext>
            </a:extLst>
          </p:cNvPr>
          <p:cNvCxnSpPr>
            <a:cxnSpLocks/>
          </p:cNvCxnSpPr>
          <p:nvPr/>
        </p:nvCxnSpPr>
        <p:spPr>
          <a:xfrm flipV="1">
            <a:off x="1648015" y="1433442"/>
            <a:ext cx="2059280" cy="16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5D1382-89A7-A045-A58F-D25392B1D9FA}"/>
              </a:ext>
            </a:extLst>
          </p:cNvPr>
          <p:cNvSpPr/>
          <p:nvPr/>
        </p:nvSpPr>
        <p:spPr>
          <a:xfrm>
            <a:off x="912079" y="6537405"/>
            <a:ext cx="6096000" cy="200055"/>
          </a:xfrm>
          <a:prstGeom prst="rect">
            <a:avLst/>
          </a:prstGeom>
        </p:spPr>
        <p:txBody>
          <a:bodyPr>
            <a:spAutoFit/>
          </a:bodyPr>
          <a:lstStyle/>
          <a:p>
            <a:r>
              <a:rPr lang="en-US" sz="700">
                <a:hlinkClick r:id="rId5"/>
              </a:rPr>
              <a:t>http://www.eso.org/sci/php/meetings/adass2011/Slides/PDF/All/ADASS_XXI_I04_Fitzpatrick.pdf</a:t>
            </a:r>
            <a:endParaRPr lang="en-KR" sz="700"/>
          </a:p>
        </p:txBody>
      </p:sp>
      <p:sp>
        <p:nvSpPr>
          <p:cNvPr id="48" name="TextBox 47">
            <a:extLst>
              <a:ext uri="{FF2B5EF4-FFF2-40B4-BE49-F238E27FC236}">
                <a16:creationId xmlns:a16="http://schemas.microsoft.com/office/drawing/2014/main" id="{9C95B895-1B63-3449-888A-3FE32A9D5B7B}"/>
              </a:ext>
            </a:extLst>
          </p:cNvPr>
          <p:cNvSpPr txBox="1"/>
          <p:nvPr/>
        </p:nvSpPr>
        <p:spPr>
          <a:xfrm>
            <a:off x="7621791" y="4782130"/>
            <a:ext cx="1542809" cy="461665"/>
          </a:xfrm>
          <a:prstGeom prst="rect">
            <a:avLst/>
          </a:prstGeom>
          <a:noFill/>
        </p:spPr>
        <p:txBody>
          <a:bodyPr wrap="square" rtlCol="0">
            <a:spAutoFit/>
          </a:bodyPr>
          <a:lstStyle/>
          <a:p>
            <a:pPr algn="ctr"/>
            <a:r>
              <a:rPr lang="en-KR" sz="1200"/>
              <a:t>2015 Jan</a:t>
            </a:r>
          </a:p>
          <a:p>
            <a:pPr algn="ctr"/>
            <a:r>
              <a:rPr lang="en-KR" sz="1200"/>
              <a:t>Astropy 1.0</a:t>
            </a:r>
          </a:p>
        </p:txBody>
      </p:sp>
      <p:sp>
        <p:nvSpPr>
          <p:cNvPr id="49" name="TextBox 48">
            <a:extLst>
              <a:ext uri="{FF2B5EF4-FFF2-40B4-BE49-F238E27FC236}">
                <a16:creationId xmlns:a16="http://schemas.microsoft.com/office/drawing/2014/main" id="{7DE5C720-062E-EF48-892E-9FFC563FB8CB}"/>
              </a:ext>
            </a:extLst>
          </p:cNvPr>
          <p:cNvSpPr txBox="1"/>
          <p:nvPr/>
        </p:nvSpPr>
        <p:spPr>
          <a:xfrm>
            <a:off x="9019621" y="4777355"/>
            <a:ext cx="1542809" cy="461665"/>
          </a:xfrm>
          <a:prstGeom prst="rect">
            <a:avLst/>
          </a:prstGeom>
          <a:noFill/>
        </p:spPr>
        <p:txBody>
          <a:bodyPr wrap="square" rtlCol="0">
            <a:spAutoFit/>
          </a:bodyPr>
          <a:lstStyle/>
          <a:p>
            <a:pPr algn="ctr"/>
            <a:r>
              <a:rPr lang="en-KR" sz="1200"/>
              <a:t>2018 Jan</a:t>
            </a:r>
          </a:p>
          <a:p>
            <a:pPr algn="ctr"/>
            <a:r>
              <a:rPr lang="en-KR" sz="1200"/>
              <a:t>Astropy 2.0</a:t>
            </a:r>
          </a:p>
        </p:txBody>
      </p:sp>
      <p:sp>
        <p:nvSpPr>
          <p:cNvPr id="50" name="TextBox 49">
            <a:extLst>
              <a:ext uri="{FF2B5EF4-FFF2-40B4-BE49-F238E27FC236}">
                <a16:creationId xmlns:a16="http://schemas.microsoft.com/office/drawing/2014/main" id="{5F5517DA-4D81-984F-A8F8-B80DF78C7C5F}"/>
              </a:ext>
            </a:extLst>
          </p:cNvPr>
          <p:cNvSpPr txBox="1"/>
          <p:nvPr/>
        </p:nvSpPr>
        <p:spPr>
          <a:xfrm>
            <a:off x="10019780" y="4758587"/>
            <a:ext cx="1542809" cy="461665"/>
          </a:xfrm>
          <a:prstGeom prst="rect">
            <a:avLst/>
          </a:prstGeom>
          <a:noFill/>
        </p:spPr>
        <p:txBody>
          <a:bodyPr wrap="square" rtlCol="0">
            <a:spAutoFit/>
          </a:bodyPr>
          <a:lstStyle/>
          <a:p>
            <a:pPr algn="ctr"/>
            <a:r>
              <a:rPr lang="en-KR" sz="1200"/>
              <a:t>2019 Dec</a:t>
            </a:r>
          </a:p>
          <a:p>
            <a:pPr algn="ctr"/>
            <a:r>
              <a:rPr lang="en-KR" sz="1200"/>
              <a:t>Astropy 4.0</a:t>
            </a:r>
          </a:p>
        </p:txBody>
      </p:sp>
      <p:sp>
        <p:nvSpPr>
          <p:cNvPr id="51" name="TextBox 50">
            <a:extLst>
              <a:ext uri="{FF2B5EF4-FFF2-40B4-BE49-F238E27FC236}">
                <a16:creationId xmlns:a16="http://schemas.microsoft.com/office/drawing/2014/main" id="{8E371431-952D-E44A-B087-9D310CA5A3C1}"/>
              </a:ext>
            </a:extLst>
          </p:cNvPr>
          <p:cNvSpPr txBox="1"/>
          <p:nvPr/>
        </p:nvSpPr>
        <p:spPr>
          <a:xfrm>
            <a:off x="6548466" y="5611875"/>
            <a:ext cx="1757584" cy="461665"/>
          </a:xfrm>
          <a:prstGeom prst="rect">
            <a:avLst/>
          </a:prstGeom>
          <a:noFill/>
        </p:spPr>
        <p:txBody>
          <a:bodyPr wrap="square" rtlCol="0">
            <a:spAutoFit/>
          </a:bodyPr>
          <a:lstStyle/>
          <a:p>
            <a:pPr algn="ctr"/>
            <a:r>
              <a:rPr lang="en-KR" sz="1200"/>
              <a:t>2013 Oct</a:t>
            </a:r>
          </a:p>
          <a:p>
            <a:pPr algn="ctr"/>
            <a:r>
              <a:rPr lang="en-KR" sz="1200"/>
              <a:t>ccdproc started</a:t>
            </a:r>
          </a:p>
        </p:txBody>
      </p:sp>
      <p:sp>
        <p:nvSpPr>
          <p:cNvPr id="52" name="TextBox 51">
            <a:extLst>
              <a:ext uri="{FF2B5EF4-FFF2-40B4-BE49-F238E27FC236}">
                <a16:creationId xmlns:a16="http://schemas.microsoft.com/office/drawing/2014/main" id="{085A6864-A11A-6A48-8A31-841891AA6BC1}"/>
              </a:ext>
            </a:extLst>
          </p:cNvPr>
          <p:cNvSpPr txBox="1"/>
          <p:nvPr/>
        </p:nvSpPr>
        <p:spPr>
          <a:xfrm>
            <a:off x="6089041" y="5190002"/>
            <a:ext cx="1757584" cy="461665"/>
          </a:xfrm>
          <a:prstGeom prst="rect">
            <a:avLst/>
          </a:prstGeom>
          <a:noFill/>
        </p:spPr>
        <p:txBody>
          <a:bodyPr wrap="square" rtlCol="0">
            <a:spAutoFit/>
          </a:bodyPr>
          <a:lstStyle/>
          <a:p>
            <a:pPr algn="ctr"/>
            <a:r>
              <a:rPr lang="en-KR" sz="1200"/>
              <a:t>2012 Apr</a:t>
            </a:r>
          </a:p>
          <a:p>
            <a:pPr algn="ctr"/>
            <a:r>
              <a:rPr lang="en-KR" sz="1200"/>
              <a:t>photutils started</a:t>
            </a:r>
          </a:p>
        </p:txBody>
      </p:sp>
      <p:sp>
        <p:nvSpPr>
          <p:cNvPr id="17" name="Rectangle 16">
            <a:extLst>
              <a:ext uri="{FF2B5EF4-FFF2-40B4-BE49-F238E27FC236}">
                <a16:creationId xmlns:a16="http://schemas.microsoft.com/office/drawing/2014/main" id="{31112DEA-9D3A-2F44-AB5D-48ED820E5733}"/>
              </a:ext>
            </a:extLst>
          </p:cNvPr>
          <p:cNvSpPr/>
          <p:nvPr/>
        </p:nvSpPr>
        <p:spPr>
          <a:xfrm>
            <a:off x="5453848" y="6550841"/>
            <a:ext cx="6096000" cy="246221"/>
          </a:xfrm>
          <a:prstGeom prst="rect">
            <a:avLst/>
          </a:prstGeom>
        </p:spPr>
        <p:txBody>
          <a:bodyPr>
            <a:spAutoFit/>
          </a:bodyPr>
          <a:lstStyle/>
          <a:p>
            <a:r>
              <a:rPr lang="en-US" sz="1000">
                <a:hlinkClick r:id="rId6"/>
              </a:rPr>
              <a:t>https://github.com/astropy/ccdproc/commit/15d12100405c8c8fe45630e29d3b694307452322</a:t>
            </a:r>
            <a:endParaRPr lang="en-KR" sz="1000"/>
          </a:p>
        </p:txBody>
      </p:sp>
    </p:spTree>
    <p:extLst>
      <p:ext uri="{BB962C8B-B14F-4D97-AF65-F5344CB8AC3E}">
        <p14:creationId xmlns:p14="http://schemas.microsoft.com/office/powerpoint/2010/main" val="1307948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8528-1E16-E340-880F-C914AAA21582}"/>
              </a:ext>
            </a:extLst>
          </p:cNvPr>
          <p:cNvSpPr>
            <a:spLocks noGrp="1"/>
          </p:cNvSpPr>
          <p:nvPr>
            <p:ph type="title"/>
          </p:nvPr>
        </p:nvSpPr>
        <p:spPr/>
        <p:txBody>
          <a:bodyPr/>
          <a:lstStyle/>
          <a:p>
            <a:r>
              <a:rPr lang="en-KR"/>
              <a:t>IRAF and SAOds9</a:t>
            </a:r>
          </a:p>
        </p:txBody>
      </p:sp>
      <p:sp>
        <p:nvSpPr>
          <p:cNvPr id="3" name="Text Placeholder 2">
            <a:extLst>
              <a:ext uri="{FF2B5EF4-FFF2-40B4-BE49-F238E27FC236}">
                <a16:creationId xmlns:a16="http://schemas.microsoft.com/office/drawing/2014/main" id="{F81BAC2E-2B32-2A4F-B564-8D1A544F27F2}"/>
              </a:ext>
            </a:extLst>
          </p:cNvPr>
          <p:cNvSpPr>
            <a:spLocks noGrp="1"/>
          </p:cNvSpPr>
          <p:nvPr>
            <p:ph type="body" idx="1"/>
          </p:nvPr>
        </p:nvSpPr>
        <p:spPr/>
        <p:txBody>
          <a:bodyPr/>
          <a:lstStyle/>
          <a:p>
            <a:r>
              <a:rPr lang="en-KR"/>
              <a:t>Brief history and problems of IRAF</a:t>
            </a:r>
          </a:p>
        </p:txBody>
      </p:sp>
    </p:spTree>
    <p:extLst>
      <p:ext uri="{BB962C8B-B14F-4D97-AF65-F5344CB8AC3E}">
        <p14:creationId xmlns:p14="http://schemas.microsoft.com/office/powerpoint/2010/main" val="1696508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8ABDDE-E9B3-9C41-9880-2BC7FC933AAA}"/>
              </a:ext>
            </a:extLst>
          </p:cNvPr>
          <p:cNvSpPr>
            <a:spLocks noGrp="1"/>
          </p:cNvSpPr>
          <p:nvPr>
            <p:ph idx="1"/>
          </p:nvPr>
        </p:nvSpPr>
        <p:spPr/>
        <p:txBody>
          <a:bodyPr/>
          <a:lstStyle/>
          <a:p>
            <a:r>
              <a:rPr lang="en-KR"/>
              <a:t>In 1970s, many observatories changed from photoplates to CCDs.</a:t>
            </a:r>
          </a:p>
          <a:p>
            <a:pPr lvl="1"/>
            <a:r>
              <a:rPr lang="en-KR"/>
              <a:t>Photoplate: visual inspection to get magnitudes</a:t>
            </a:r>
          </a:p>
          <a:p>
            <a:pPr lvl="1"/>
            <a:r>
              <a:rPr lang="en-KR"/>
              <a:t>CCD: computer (digital devices) needed.</a:t>
            </a:r>
          </a:p>
          <a:p>
            <a:pPr lvl="1"/>
            <a:endParaRPr lang="en-KR"/>
          </a:p>
          <a:p>
            <a:r>
              <a:rPr lang="en-KR"/>
              <a:t>Computer programs needed.</a:t>
            </a:r>
          </a:p>
          <a:p>
            <a:endParaRPr lang="en-KR"/>
          </a:p>
          <a:p>
            <a:r>
              <a:rPr lang="en-KR"/>
              <a:t>Melting-pot of CCD reduction programs</a:t>
            </a:r>
          </a:p>
          <a:p>
            <a:pPr lvl="1"/>
            <a:r>
              <a:rPr lang="en-US">
                <a:latin typeface="Consolas" panose="020B0609020204030204" pitchFamily="49" charset="0"/>
                <a:cs typeface="Consolas" panose="020B0609020204030204" pitchFamily="49" charset="0"/>
              </a:rPr>
              <a:t>STARMAN, POORMAN, DAOPHOT, ROMAFOT, WOLF, HAOPHOT, …</a:t>
            </a:r>
          </a:p>
          <a:p>
            <a:pPr lvl="1"/>
            <a:r>
              <a:rPr lang="en-US"/>
              <a:t>We</a:t>
            </a:r>
            <a:r>
              <a:rPr lang="ko-KR" altLang="en-US"/>
              <a:t> </a:t>
            </a:r>
            <a:r>
              <a:rPr lang="en-US" altLang="ko-KR"/>
              <a:t>(they)</a:t>
            </a:r>
            <a:r>
              <a:rPr lang="en-US"/>
              <a:t> needed a unified system.</a:t>
            </a:r>
            <a:endParaRPr lang="en-KR"/>
          </a:p>
          <a:p>
            <a:endParaRPr lang="en-KR"/>
          </a:p>
          <a:p>
            <a:pPr lvl="1"/>
            <a:r>
              <a:rPr lang="en-KR" b="1" u="sng"/>
              <a:t>IRAF</a:t>
            </a:r>
            <a:r>
              <a:rPr lang="en-KR"/>
              <a:t> (US): 1981 – 1986 (design), 1986 – 2012 (NOAO), 2019 – (community ed.)</a:t>
            </a:r>
          </a:p>
          <a:p>
            <a:pPr lvl="1"/>
            <a:r>
              <a:rPr lang="en-KR" b="1" u="sng"/>
              <a:t>Starlink Project </a:t>
            </a:r>
            <a:r>
              <a:rPr lang="en-KR"/>
              <a:t>(UK): 1979 – 2005. Maintained 2006 – 2017? </a:t>
            </a:r>
          </a:p>
        </p:txBody>
      </p:sp>
      <p:sp>
        <p:nvSpPr>
          <p:cNvPr id="3" name="Title 2">
            <a:extLst>
              <a:ext uri="{FF2B5EF4-FFF2-40B4-BE49-F238E27FC236}">
                <a16:creationId xmlns:a16="http://schemas.microsoft.com/office/drawing/2014/main" id="{22E16D21-ABE5-5044-95FC-2EB787AD48EB}"/>
              </a:ext>
            </a:extLst>
          </p:cNvPr>
          <p:cNvSpPr>
            <a:spLocks noGrp="1"/>
          </p:cNvSpPr>
          <p:nvPr>
            <p:ph type="title"/>
          </p:nvPr>
        </p:nvSpPr>
        <p:spPr/>
        <p:txBody>
          <a:bodyPr>
            <a:normAutofit fontScale="90000"/>
          </a:bodyPr>
          <a:lstStyle/>
          <a:p>
            <a:r>
              <a:rPr lang="en-KR"/>
              <a:t>Situation After CCD</a:t>
            </a:r>
          </a:p>
        </p:txBody>
      </p:sp>
      <p:pic>
        <p:nvPicPr>
          <p:cNvPr id="4" name="Picture 3">
            <a:extLst>
              <a:ext uri="{FF2B5EF4-FFF2-40B4-BE49-F238E27FC236}">
                <a16:creationId xmlns:a16="http://schemas.microsoft.com/office/drawing/2014/main" id="{D3CB888B-AD53-6044-8513-1BCB0A7E24EA}"/>
              </a:ext>
            </a:extLst>
          </p:cNvPr>
          <p:cNvPicPr>
            <a:picLocks noChangeAspect="1"/>
          </p:cNvPicPr>
          <p:nvPr/>
        </p:nvPicPr>
        <p:blipFill>
          <a:blip r:embed="rId2"/>
          <a:stretch>
            <a:fillRect/>
          </a:stretch>
        </p:blipFill>
        <p:spPr>
          <a:xfrm>
            <a:off x="9224580" y="12472"/>
            <a:ext cx="1348827" cy="1348827"/>
          </a:xfrm>
          <a:prstGeom prst="rect">
            <a:avLst/>
          </a:prstGeom>
        </p:spPr>
      </p:pic>
      <p:pic>
        <p:nvPicPr>
          <p:cNvPr id="5" name="Picture 4">
            <a:extLst>
              <a:ext uri="{FF2B5EF4-FFF2-40B4-BE49-F238E27FC236}">
                <a16:creationId xmlns:a16="http://schemas.microsoft.com/office/drawing/2014/main" id="{9E9E46ED-36F4-C54D-BCD0-EACBBD8E46FF}"/>
              </a:ext>
            </a:extLst>
          </p:cNvPr>
          <p:cNvPicPr>
            <a:picLocks noChangeAspect="1"/>
          </p:cNvPicPr>
          <p:nvPr/>
        </p:nvPicPr>
        <p:blipFill>
          <a:blip r:embed="rId3"/>
          <a:stretch>
            <a:fillRect/>
          </a:stretch>
        </p:blipFill>
        <p:spPr>
          <a:xfrm>
            <a:off x="9224581" y="1453480"/>
            <a:ext cx="1593566" cy="331462"/>
          </a:xfrm>
          <a:prstGeom prst="rect">
            <a:avLst/>
          </a:prstGeom>
        </p:spPr>
      </p:pic>
      <p:pic>
        <p:nvPicPr>
          <p:cNvPr id="6" name="Picture 5">
            <a:extLst>
              <a:ext uri="{FF2B5EF4-FFF2-40B4-BE49-F238E27FC236}">
                <a16:creationId xmlns:a16="http://schemas.microsoft.com/office/drawing/2014/main" id="{E8AC1264-21EE-BF47-A97A-38E74E6C971D}"/>
              </a:ext>
            </a:extLst>
          </p:cNvPr>
          <p:cNvPicPr>
            <a:picLocks noChangeAspect="1"/>
          </p:cNvPicPr>
          <p:nvPr/>
        </p:nvPicPr>
        <p:blipFill>
          <a:blip r:embed="rId4"/>
          <a:stretch>
            <a:fillRect/>
          </a:stretch>
        </p:blipFill>
        <p:spPr>
          <a:xfrm>
            <a:off x="10818146" y="12472"/>
            <a:ext cx="1373854" cy="1304234"/>
          </a:xfrm>
          <a:prstGeom prst="rect">
            <a:avLst/>
          </a:prstGeom>
        </p:spPr>
      </p:pic>
      <p:pic>
        <p:nvPicPr>
          <p:cNvPr id="7" name="Picture 6">
            <a:extLst>
              <a:ext uri="{FF2B5EF4-FFF2-40B4-BE49-F238E27FC236}">
                <a16:creationId xmlns:a16="http://schemas.microsoft.com/office/drawing/2014/main" id="{82A1EA5B-C888-7040-99DA-BCE5C797FFC6}"/>
              </a:ext>
            </a:extLst>
          </p:cNvPr>
          <p:cNvPicPr>
            <a:picLocks noChangeAspect="1"/>
          </p:cNvPicPr>
          <p:nvPr/>
        </p:nvPicPr>
        <p:blipFill>
          <a:blip r:embed="rId5"/>
          <a:stretch>
            <a:fillRect/>
          </a:stretch>
        </p:blipFill>
        <p:spPr>
          <a:xfrm>
            <a:off x="9511105" y="2009292"/>
            <a:ext cx="2655754" cy="3792417"/>
          </a:xfrm>
          <a:prstGeom prst="rect">
            <a:avLst/>
          </a:prstGeom>
        </p:spPr>
      </p:pic>
      <p:sp>
        <p:nvSpPr>
          <p:cNvPr id="8" name="TextBox 7">
            <a:extLst>
              <a:ext uri="{FF2B5EF4-FFF2-40B4-BE49-F238E27FC236}">
                <a16:creationId xmlns:a16="http://schemas.microsoft.com/office/drawing/2014/main" id="{04A3A3F9-E8FC-6944-8463-A78DADFF7F87}"/>
              </a:ext>
            </a:extLst>
          </p:cNvPr>
          <p:cNvSpPr txBox="1"/>
          <p:nvPr/>
        </p:nvSpPr>
        <p:spPr>
          <a:xfrm>
            <a:off x="10174014" y="5612524"/>
            <a:ext cx="1677558" cy="276999"/>
          </a:xfrm>
          <a:prstGeom prst="rect">
            <a:avLst/>
          </a:prstGeom>
          <a:noFill/>
        </p:spPr>
        <p:txBody>
          <a:bodyPr wrap="square" rtlCol="0">
            <a:spAutoFit/>
          </a:bodyPr>
          <a:lstStyle/>
          <a:p>
            <a:pPr algn="r"/>
            <a:r>
              <a:rPr lang="en-KR" sz="1200"/>
              <a:t>Starlink, 1999</a:t>
            </a:r>
          </a:p>
        </p:txBody>
      </p:sp>
    </p:spTree>
    <p:extLst>
      <p:ext uri="{BB962C8B-B14F-4D97-AF65-F5344CB8AC3E}">
        <p14:creationId xmlns:p14="http://schemas.microsoft.com/office/powerpoint/2010/main" val="1799656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A49B1-1978-4247-BE80-B5D80E6A7EF4}"/>
              </a:ext>
            </a:extLst>
          </p:cNvPr>
          <p:cNvSpPr>
            <a:spLocks noGrp="1"/>
          </p:cNvSpPr>
          <p:nvPr>
            <p:ph idx="1"/>
          </p:nvPr>
        </p:nvSpPr>
        <p:spPr>
          <a:xfrm>
            <a:off x="361009" y="936953"/>
            <a:ext cx="6344592" cy="5250091"/>
          </a:xfrm>
        </p:spPr>
        <p:txBody>
          <a:bodyPr>
            <a:normAutofit/>
          </a:bodyPr>
          <a:lstStyle/>
          <a:p>
            <a:r>
              <a:rPr lang="en-KR" b="1" u="sng">
                <a:latin typeface="+mn-lt"/>
              </a:rPr>
              <a:t>I</a:t>
            </a:r>
            <a:r>
              <a:rPr lang="en-KR">
                <a:latin typeface="+mn-lt"/>
              </a:rPr>
              <a:t>mage </a:t>
            </a:r>
            <a:r>
              <a:rPr lang="en-KR" b="1" u="sng">
                <a:latin typeface="+mn-lt"/>
              </a:rPr>
              <a:t>R</a:t>
            </a:r>
            <a:r>
              <a:rPr lang="en-KR">
                <a:latin typeface="+mn-lt"/>
              </a:rPr>
              <a:t>eduction and </a:t>
            </a:r>
            <a:r>
              <a:rPr lang="en-KR" b="1" u="sng">
                <a:latin typeface="+mn-lt"/>
              </a:rPr>
              <a:t>A</a:t>
            </a:r>
            <a:r>
              <a:rPr lang="en-KR">
                <a:latin typeface="+mn-lt"/>
              </a:rPr>
              <a:t>nalysis </a:t>
            </a:r>
            <a:r>
              <a:rPr lang="en-KR" b="1" u="sng">
                <a:latin typeface="+mn-lt"/>
              </a:rPr>
              <a:t>F</a:t>
            </a:r>
            <a:r>
              <a:rPr lang="en-KR">
                <a:latin typeface="+mn-lt"/>
              </a:rPr>
              <a:t>acility</a:t>
            </a:r>
            <a:endParaRPr lang="en-US">
              <a:latin typeface="+mn-lt"/>
            </a:endParaRPr>
          </a:p>
          <a:p>
            <a:pPr lvl="1"/>
            <a:r>
              <a:rPr lang="en-US">
                <a:latin typeface="+mn-lt"/>
              </a:rPr>
              <a:t>STScI</a:t>
            </a:r>
            <a:r>
              <a:rPr lang="en-US"/>
              <a:t> (The </a:t>
            </a:r>
            <a:r>
              <a:rPr lang="en-US" b="1" u="sng"/>
              <a:t>S</a:t>
            </a:r>
            <a:r>
              <a:rPr lang="en-US"/>
              <a:t>pace </a:t>
            </a:r>
            <a:r>
              <a:rPr lang="en-US" b="1" u="sng"/>
              <a:t>T</a:t>
            </a:r>
            <a:r>
              <a:rPr lang="en-US"/>
              <a:t>elescope </a:t>
            </a:r>
            <a:r>
              <a:rPr lang="en-US" b="1" u="sng"/>
              <a:t>Sc</a:t>
            </a:r>
            <a:r>
              <a:rPr lang="en-US"/>
              <a:t>ience </a:t>
            </a:r>
            <a:r>
              <a:rPr lang="en-US" b="1" u="sng"/>
              <a:t>I</a:t>
            </a:r>
            <a:r>
              <a:rPr lang="en-US"/>
              <a:t>nstitute)</a:t>
            </a:r>
          </a:p>
          <a:p>
            <a:pPr lvl="1"/>
            <a:r>
              <a:rPr lang="en-US"/>
              <a:t>STScI selected IRAF as their scientific core language.</a:t>
            </a:r>
          </a:p>
          <a:p>
            <a:pPr lvl="1"/>
            <a:r>
              <a:rPr lang="en-US"/>
              <a:t>35 years later, they suddenly removed IRAF from their history, which is a very irresponsible action</a:t>
            </a:r>
          </a:p>
        </p:txBody>
      </p:sp>
      <p:sp>
        <p:nvSpPr>
          <p:cNvPr id="3" name="Title 2">
            <a:extLst>
              <a:ext uri="{FF2B5EF4-FFF2-40B4-BE49-F238E27FC236}">
                <a16:creationId xmlns:a16="http://schemas.microsoft.com/office/drawing/2014/main" id="{CC3DA56D-54CB-E743-BAFB-07FBEACEB157}"/>
              </a:ext>
            </a:extLst>
          </p:cNvPr>
          <p:cNvSpPr>
            <a:spLocks noGrp="1"/>
          </p:cNvSpPr>
          <p:nvPr>
            <p:ph type="title"/>
          </p:nvPr>
        </p:nvSpPr>
        <p:spPr/>
        <p:txBody>
          <a:bodyPr>
            <a:normAutofit fontScale="90000"/>
          </a:bodyPr>
          <a:lstStyle/>
          <a:p>
            <a:r>
              <a:rPr lang="en-US"/>
              <a:t>IRAF</a:t>
            </a:r>
            <a:endParaRPr lang="en-KR"/>
          </a:p>
        </p:txBody>
      </p:sp>
      <p:sp>
        <p:nvSpPr>
          <p:cNvPr id="7" name="TextBox 6">
            <a:extLst>
              <a:ext uri="{FF2B5EF4-FFF2-40B4-BE49-F238E27FC236}">
                <a16:creationId xmlns:a16="http://schemas.microsoft.com/office/drawing/2014/main" id="{E63C0499-5497-C74E-AC5C-6146704D741A}"/>
              </a:ext>
            </a:extLst>
          </p:cNvPr>
          <p:cNvSpPr txBox="1"/>
          <p:nvPr/>
        </p:nvSpPr>
        <p:spPr>
          <a:xfrm>
            <a:off x="7772398" y="2035023"/>
            <a:ext cx="4279527" cy="923330"/>
          </a:xfrm>
          <a:prstGeom prst="rect">
            <a:avLst/>
          </a:prstGeom>
          <a:noFill/>
        </p:spPr>
        <p:txBody>
          <a:bodyPr wrap="square" rtlCol="0">
            <a:spAutoFit/>
          </a:bodyPr>
          <a:lstStyle/>
          <a:p>
            <a:pPr algn="ctr"/>
            <a:r>
              <a:rPr lang="en-US"/>
              <a:t>A User's Introduction to the </a:t>
            </a:r>
          </a:p>
          <a:p>
            <a:pPr algn="ctr"/>
            <a:r>
              <a:rPr lang="en-US"/>
              <a:t>IRAF Command Language Version 2.3</a:t>
            </a:r>
          </a:p>
          <a:p>
            <a:pPr algn="ctr"/>
            <a:r>
              <a:rPr lang="en-US"/>
              <a:t>Revised 1986-08-11</a:t>
            </a:r>
            <a:endParaRPr lang="en-KR"/>
          </a:p>
        </p:txBody>
      </p:sp>
      <p:pic>
        <p:nvPicPr>
          <p:cNvPr id="9" name="Picture 8">
            <a:extLst>
              <a:ext uri="{FF2B5EF4-FFF2-40B4-BE49-F238E27FC236}">
                <a16:creationId xmlns:a16="http://schemas.microsoft.com/office/drawing/2014/main" id="{513C3CEE-070F-784F-BE29-E8BD2FACB20F}"/>
              </a:ext>
            </a:extLst>
          </p:cNvPr>
          <p:cNvPicPr>
            <a:picLocks noChangeAspect="1"/>
          </p:cNvPicPr>
          <p:nvPr/>
        </p:nvPicPr>
        <p:blipFill>
          <a:blip r:embed="rId2"/>
          <a:stretch>
            <a:fillRect/>
          </a:stretch>
        </p:blipFill>
        <p:spPr>
          <a:xfrm>
            <a:off x="4709235" y="2958353"/>
            <a:ext cx="7482765" cy="3899647"/>
          </a:xfrm>
          <a:prstGeom prst="rect">
            <a:avLst/>
          </a:prstGeom>
        </p:spPr>
      </p:pic>
    </p:spTree>
    <p:extLst>
      <p:ext uri="{BB962C8B-B14F-4D97-AF65-F5344CB8AC3E}">
        <p14:creationId xmlns:p14="http://schemas.microsoft.com/office/powerpoint/2010/main" val="3220064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148851-A81C-F64E-9B79-B46C05642356}"/>
              </a:ext>
            </a:extLst>
          </p:cNvPr>
          <p:cNvSpPr>
            <a:spLocks noGrp="1"/>
          </p:cNvSpPr>
          <p:nvPr>
            <p:ph idx="1"/>
          </p:nvPr>
        </p:nvSpPr>
        <p:spPr>
          <a:xfrm>
            <a:off x="361008" y="936953"/>
            <a:ext cx="6810757" cy="5250091"/>
          </a:xfrm>
        </p:spPr>
        <p:txBody>
          <a:bodyPr/>
          <a:lstStyle/>
          <a:p>
            <a:r>
              <a:rPr lang="en-KR"/>
              <a:t>The latest official IRAF version was 2.16.1 in 2012.</a:t>
            </a:r>
          </a:p>
          <a:p>
            <a:endParaRPr lang="en-KR"/>
          </a:p>
          <a:p>
            <a:r>
              <a:rPr lang="en-KR"/>
              <a:t>Important notes:</a:t>
            </a:r>
          </a:p>
          <a:p>
            <a:pPr lvl="1"/>
            <a:r>
              <a:rPr lang="en-KR">
                <a:solidFill>
                  <a:srgbClr val="FF0000"/>
                </a:solidFill>
              </a:rPr>
              <a:t>No official update </a:t>
            </a:r>
            <a:r>
              <a:rPr lang="en-KR"/>
              <a:t>will be there after 2.16.1.</a:t>
            </a:r>
          </a:p>
          <a:p>
            <a:pPr lvl="1"/>
            <a:r>
              <a:rPr lang="en-KR"/>
              <a:t>NOAO and AURA dropped any support for IRAF.</a:t>
            </a:r>
          </a:p>
          <a:p>
            <a:pPr lvl="1"/>
            <a:r>
              <a:rPr lang="en-KR"/>
              <a:t>STScI dropped support for IRAF since mid 2010s.</a:t>
            </a:r>
          </a:p>
          <a:p>
            <a:pPr lvl="1"/>
            <a:endParaRPr lang="en-KR"/>
          </a:p>
        </p:txBody>
      </p:sp>
      <p:sp>
        <p:nvSpPr>
          <p:cNvPr id="3" name="Title 2">
            <a:extLst>
              <a:ext uri="{FF2B5EF4-FFF2-40B4-BE49-F238E27FC236}">
                <a16:creationId xmlns:a16="http://schemas.microsoft.com/office/drawing/2014/main" id="{304CEFF9-545C-4446-9171-16E02EFCE2F5}"/>
              </a:ext>
            </a:extLst>
          </p:cNvPr>
          <p:cNvSpPr>
            <a:spLocks noGrp="1"/>
          </p:cNvSpPr>
          <p:nvPr>
            <p:ph type="title"/>
          </p:nvPr>
        </p:nvSpPr>
        <p:spPr/>
        <p:txBody>
          <a:bodyPr>
            <a:normAutofit fontScale="90000"/>
          </a:bodyPr>
          <a:lstStyle/>
          <a:p>
            <a:r>
              <a:rPr lang="en-KR"/>
              <a:t>IRAF</a:t>
            </a:r>
          </a:p>
        </p:txBody>
      </p:sp>
      <p:pic>
        <p:nvPicPr>
          <p:cNvPr id="4" name="Picture 3">
            <a:extLst>
              <a:ext uri="{FF2B5EF4-FFF2-40B4-BE49-F238E27FC236}">
                <a16:creationId xmlns:a16="http://schemas.microsoft.com/office/drawing/2014/main" id="{494F16C4-AC01-8649-83D1-2A4BC6BF20C7}"/>
              </a:ext>
            </a:extLst>
          </p:cNvPr>
          <p:cNvPicPr>
            <a:picLocks noChangeAspect="1"/>
          </p:cNvPicPr>
          <p:nvPr/>
        </p:nvPicPr>
        <p:blipFill>
          <a:blip r:embed="rId2"/>
          <a:stretch>
            <a:fillRect/>
          </a:stretch>
        </p:blipFill>
        <p:spPr>
          <a:xfrm>
            <a:off x="7270995" y="0"/>
            <a:ext cx="4921005" cy="4861235"/>
          </a:xfrm>
          <a:prstGeom prst="rect">
            <a:avLst/>
          </a:prstGeom>
        </p:spPr>
      </p:pic>
      <p:sp>
        <p:nvSpPr>
          <p:cNvPr id="5" name="TextBox 4">
            <a:extLst>
              <a:ext uri="{FF2B5EF4-FFF2-40B4-BE49-F238E27FC236}">
                <a16:creationId xmlns:a16="http://schemas.microsoft.com/office/drawing/2014/main" id="{B4605D98-3DE5-AD48-9742-F29291E274F7}"/>
              </a:ext>
            </a:extLst>
          </p:cNvPr>
          <p:cNvSpPr txBox="1"/>
          <p:nvPr/>
        </p:nvSpPr>
        <p:spPr>
          <a:xfrm>
            <a:off x="7391708" y="5333999"/>
            <a:ext cx="4679577" cy="369332"/>
          </a:xfrm>
          <a:prstGeom prst="rect">
            <a:avLst/>
          </a:prstGeom>
          <a:noFill/>
        </p:spPr>
        <p:txBody>
          <a:bodyPr wrap="square" rtlCol="0">
            <a:spAutoFit/>
          </a:bodyPr>
          <a:lstStyle/>
          <a:p>
            <a:r>
              <a:rPr lang="en-KR"/>
              <a:t>Basically a UNIX-based command line tool.</a:t>
            </a:r>
          </a:p>
        </p:txBody>
      </p:sp>
    </p:spTree>
    <p:extLst>
      <p:ext uri="{BB962C8B-B14F-4D97-AF65-F5344CB8AC3E}">
        <p14:creationId xmlns:p14="http://schemas.microsoft.com/office/powerpoint/2010/main" val="159163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DDDFDC-9167-3B42-82BD-156CBD0F2E5E}"/>
              </a:ext>
            </a:extLst>
          </p:cNvPr>
          <p:cNvSpPr>
            <a:spLocks noGrp="1"/>
          </p:cNvSpPr>
          <p:nvPr>
            <p:ph idx="1"/>
          </p:nvPr>
        </p:nvSpPr>
        <p:spPr/>
        <p:txBody>
          <a:bodyPr/>
          <a:lstStyle/>
          <a:p>
            <a:r>
              <a:rPr lang="en-KR" b="1">
                <a:latin typeface="+mn-lt"/>
              </a:rPr>
              <a:t>SAOImage</a:t>
            </a:r>
            <a:r>
              <a:rPr lang="en-KR"/>
              <a:t>: developed in 1990 by Mike van Hilst (@ SAO, CfA, Harvard University).</a:t>
            </a:r>
          </a:p>
          <a:p>
            <a:pPr lvl="1"/>
            <a:r>
              <a:rPr lang="en-KR"/>
              <a:t>First for X10 then reimplemented to X11 (one of first X11 based free apps in the world!)</a:t>
            </a:r>
          </a:p>
          <a:p>
            <a:pPr lvl="1"/>
            <a:r>
              <a:rPr lang="en-KR"/>
              <a:t>Mid-1990s: Integration to IRAF, make interaction possible (see next slide)</a:t>
            </a:r>
          </a:p>
          <a:p>
            <a:r>
              <a:rPr lang="en-KR"/>
              <a:t>1998: NASA funding from "Future Directions for Astronomical Image Display", </a:t>
            </a:r>
            <a:r>
              <a:rPr lang="en-KR" b="1">
                <a:latin typeface="+mn-lt"/>
              </a:rPr>
              <a:t>DS9</a:t>
            </a:r>
            <a:r>
              <a:rPr lang="en-KR"/>
              <a:t>.</a:t>
            </a:r>
          </a:p>
          <a:p>
            <a:r>
              <a:rPr lang="en-KR"/>
              <a:t>Currently(?) funded by NASA High Energy ~~ and Chandra X-ray Science Center.</a:t>
            </a:r>
          </a:p>
          <a:p>
            <a:r>
              <a:rPr lang="en-KR"/>
              <a:t>Now maintained by Jessica Mink (WCSlib maintainer)</a:t>
            </a:r>
          </a:p>
        </p:txBody>
      </p:sp>
      <p:sp>
        <p:nvSpPr>
          <p:cNvPr id="3" name="Title 2">
            <a:extLst>
              <a:ext uri="{FF2B5EF4-FFF2-40B4-BE49-F238E27FC236}">
                <a16:creationId xmlns:a16="http://schemas.microsoft.com/office/drawing/2014/main" id="{72BA9376-668B-0242-AB28-1FD90EE58DB3}"/>
              </a:ext>
            </a:extLst>
          </p:cNvPr>
          <p:cNvSpPr>
            <a:spLocks noGrp="1"/>
          </p:cNvSpPr>
          <p:nvPr>
            <p:ph type="title"/>
          </p:nvPr>
        </p:nvSpPr>
        <p:spPr/>
        <p:txBody>
          <a:bodyPr>
            <a:normAutofit fontScale="90000"/>
          </a:bodyPr>
          <a:lstStyle/>
          <a:p>
            <a:r>
              <a:rPr lang="en-KR"/>
              <a:t>SAO ds9</a:t>
            </a:r>
          </a:p>
        </p:txBody>
      </p:sp>
      <p:sp>
        <p:nvSpPr>
          <p:cNvPr id="5" name="TextBox 4">
            <a:extLst>
              <a:ext uri="{FF2B5EF4-FFF2-40B4-BE49-F238E27FC236}">
                <a16:creationId xmlns:a16="http://schemas.microsoft.com/office/drawing/2014/main" id="{F3FFB94A-E872-AF4C-BBC8-E1DD9FFE0A3E}"/>
              </a:ext>
            </a:extLst>
          </p:cNvPr>
          <p:cNvSpPr txBox="1"/>
          <p:nvPr/>
        </p:nvSpPr>
        <p:spPr>
          <a:xfrm>
            <a:off x="80682" y="6188441"/>
            <a:ext cx="3926541" cy="276999"/>
          </a:xfrm>
          <a:prstGeom prst="rect">
            <a:avLst/>
          </a:prstGeom>
          <a:noFill/>
        </p:spPr>
        <p:txBody>
          <a:bodyPr wrap="square" rtlCol="0">
            <a:spAutoFit/>
          </a:bodyPr>
          <a:lstStyle/>
          <a:p>
            <a:r>
              <a:rPr lang="en-KR" sz="1200"/>
              <a:t>For details, see </a:t>
            </a:r>
            <a:r>
              <a:rPr lang="en-US" sz="1200">
                <a:hlinkClick r:id="rId2"/>
              </a:rPr>
              <a:t>http://ds9.si.edu/doc/story.html</a:t>
            </a:r>
            <a:endParaRPr lang="en-KR" sz="1200"/>
          </a:p>
        </p:txBody>
      </p:sp>
      <p:pic>
        <p:nvPicPr>
          <p:cNvPr id="6" name="Picture 5">
            <a:extLst>
              <a:ext uri="{FF2B5EF4-FFF2-40B4-BE49-F238E27FC236}">
                <a16:creationId xmlns:a16="http://schemas.microsoft.com/office/drawing/2014/main" id="{5FE93066-8E7D-F948-B472-4A1E1D4DC473}"/>
              </a:ext>
            </a:extLst>
          </p:cNvPr>
          <p:cNvPicPr>
            <a:picLocks noChangeAspect="1"/>
          </p:cNvPicPr>
          <p:nvPr/>
        </p:nvPicPr>
        <p:blipFill>
          <a:blip r:embed="rId3"/>
          <a:stretch>
            <a:fillRect/>
          </a:stretch>
        </p:blipFill>
        <p:spPr>
          <a:xfrm>
            <a:off x="8175813" y="3058079"/>
            <a:ext cx="3845522" cy="2884141"/>
          </a:xfrm>
          <a:prstGeom prst="rect">
            <a:avLst/>
          </a:prstGeom>
        </p:spPr>
      </p:pic>
      <p:sp>
        <p:nvSpPr>
          <p:cNvPr id="8" name="Rectangle 7">
            <a:extLst>
              <a:ext uri="{FF2B5EF4-FFF2-40B4-BE49-F238E27FC236}">
                <a16:creationId xmlns:a16="http://schemas.microsoft.com/office/drawing/2014/main" id="{F4836663-74FB-A14D-9640-F5E4D06077E8}"/>
              </a:ext>
            </a:extLst>
          </p:cNvPr>
          <p:cNvSpPr/>
          <p:nvPr/>
        </p:nvSpPr>
        <p:spPr>
          <a:xfrm>
            <a:off x="7882628" y="5942220"/>
            <a:ext cx="4222607" cy="523220"/>
          </a:xfrm>
          <a:prstGeom prst="rect">
            <a:avLst/>
          </a:prstGeom>
        </p:spPr>
        <p:txBody>
          <a:bodyPr wrap="square">
            <a:spAutoFit/>
          </a:bodyPr>
          <a:lstStyle/>
          <a:p>
            <a:pPr algn="ctr"/>
            <a:r>
              <a:rPr lang="en-US" sz="1400" b="1" i="0">
                <a:solidFill>
                  <a:srgbClr val="222222"/>
                </a:solidFill>
                <a:effectLst/>
                <a:latin typeface="Arial" panose="020B0604020202020204" pitchFamily="34" charset="0"/>
              </a:rPr>
              <a:t>Smithsonian Astrophysical Observatory</a:t>
            </a:r>
            <a:r>
              <a:rPr lang="en-US" sz="1400" b="0" i="0">
                <a:solidFill>
                  <a:srgbClr val="222222"/>
                </a:solidFill>
                <a:effectLst/>
                <a:latin typeface="Arial" panose="020B0604020202020204" pitchFamily="34" charset="0"/>
              </a:rPr>
              <a:t> (</a:t>
            </a:r>
            <a:r>
              <a:rPr lang="en-US" sz="1400" b="1" i="0">
                <a:solidFill>
                  <a:srgbClr val="222222"/>
                </a:solidFill>
                <a:effectLst/>
                <a:latin typeface="Arial" panose="020B0604020202020204" pitchFamily="34" charset="0"/>
              </a:rPr>
              <a:t>SAO</a:t>
            </a:r>
            <a:r>
              <a:rPr lang="en-US" sz="1400" b="0" i="0">
                <a:solidFill>
                  <a:srgbClr val="222222"/>
                </a:solidFill>
                <a:effectLst/>
                <a:latin typeface="Arial" panose="020B0604020202020204" pitchFamily="34" charset="0"/>
              </a:rPr>
              <a:t>)</a:t>
            </a:r>
          </a:p>
          <a:p>
            <a:pPr algn="ctr"/>
            <a:r>
              <a:rPr lang="en-US" sz="1400" b="0" i="0">
                <a:solidFill>
                  <a:srgbClr val="222222"/>
                </a:solidFill>
                <a:effectLst/>
                <a:latin typeface="Arial" panose="020B0604020202020204" pitchFamily="34" charset="0"/>
              </a:rPr>
              <a:t>@ Cambridge, Massachussetts</a:t>
            </a:r>
            <a:endParaRPr lang="en-KR" sz="1400"/>
          </a:p>
        </p:txBody>
      </p:sp>
    </p:spTree>
    <p:extLst>
      <p:ext uri="{BB962C8B-B14F-4D97-AF65-F5344CB8AC3E}">
        <p14:creationId xmlns:p14="http://schemas.microsoft.com/office/powerpoint/2010/main" val="100613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62E2B-4932-2347-A391-753CB96984F2}"/>
              </a:ext>
            </a:extLst>
          </p:cNvPr>
          <p:cNvSpPr>
            <a:spLocks noGrp="1"/>
          </p:cNvSpPr>
          <p:nvPr>
            <p:ph idx="1"/>
          </p:nvPr>
        </p:nvSpPr>
        <p:spPr>
          <a:xfrm>
            <a:off x="361008" y="936953"/>
            <a:ext cx="4228921" cy="5250091"/>
          </a:xfrm>
        </p:spPr>
        <p:txBody>
          <a:bodyPr/>
          <a:lstStyle/>
          <a:p>
            <a:r>
              <a:rPr lang="en-KR"/>
              <a:t>Strong points</a:t>
            </a:r>
          </a:p>
          <a:p>
            <a:pPr lvl="1"/>
            <a:r>
              <a:rPr lang="en-KR"/>
              <a:t>Fast interactions with SAO ds9.</a:t>
            </a:r>
          </a:p>
          <a:p>
            <a:pPr lvl="1"/>
            <a:r>
              <a:rPr lang="en-KR"/>
              <a:t>Python cannot beat it. Unfortunately.</a:t>
            </a:r>
          </a:p>
          <a:p>
            <a:pPr lvl="1"/>
            <a:r>
              <a:rPr lang="en-KR"/>
              <a:t>Put your mouse on an image, hit keyboard, it prints scientific results.</a:t>
            </a:r>
          </a:p>
          <a:p>
            <a:pPr lvl="1"/>
            <a:endParaRPr lang="en-KR"/>
          </a:p>
          <a:p>
            <a:pPr marL="216000" lvl="1" indent="0">
              <a:buNone/>
            </a:pPr>
            <a:endParaRPr lang="en-KR"/>
          </a:p>
        </p:txBody>
      </p:sp>
      <p:sp>
        <p:nvSpPr>
          <p:cNvPr id="3" name="Title 2">
            <a:extLst>
              <a:ext uri="{FF2B5EF4-FFF2-40B4-BE49-F238E27FC236}">
                <a16:creationId xmlns:a16="http://schemas.microsoft.com/office/drawing/2014/main" id="{01185C03-2688-074B-A0DB-635E005031C9}"/>
              </a:ext>
            </a:extLst>
          </p:cNvPr>
          <p:cNvSpPr>
            <a:spLocks noGrp="1"/>
          </p:cNvSpPr>
          <p:nvPr>
            <p:ph type="title"/>
          </p:nvPr>
        </p:nvSpPr>
        <p:spPr/>
        <p:txBody>
          <a:bodyPr>
            <a:normAutofit fontScale="90000"/>
          </a:bodyPr>
          <a:lstStyle/>
          <a:p>
            <a:r>
              <a:rPr lang="en-KR"/>
              <a:t>IRAF + DS9</a:t>
            </a:r>
          </a:p>
        </p:txBody>
      </p:sp>
      <p:pic>
        <p:nvPicPr>
          <p:cNvPr id="4" name="Picture 3">
            <a:extLst>
              <a:ext uri="{FF2B5EF4-FFF2-40B4-BE49-F238E27FC236}">
                <a16:creationId xmlns:a16="http://schemas.microsoft.com/office/drawing/2014/main" id="{709BBA3F-2B87-6242-ACCC-D40DE98C80BF}"/>
              </a:ext>
            </a:extLst>
          </p:cNvPr>
          <p:cNvPicPr>
            <a:picLocks noChangeAspect="1"/>
          </p:cNvPicPr>
          <p:nvPr/>
        </p:nvPicPr>
        <p:blipFill>
          <a:blip r:embed="rId2"/>
          <a:stretch>
            <a:fillRect/>
          </a:stretch>
        </p:blipFill>
        <p:spPr>
          <a:xfrm>
            <a:off x="4788846" y="757676"/>
            <a:ext cx="7403154" cy="5922523"/>
          </a:xfrm>
          <a:prstGeom prst="rect">
            <a:avLst/>
          </a:prstGeom>
        </p:spPr>
      </p:pic>
    </p:spTree>
    <p:extLst>
      <p:ext uri="{BB962C8B-B14F-4D97-AF65-F5344CB8AC3E}">
        <p14:creationId xmlns:p14="http://schemas.microsoft.com/office/powerpoint/2010/main" val="99056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A6E-8389-8F44-A60D-23AB7077007C}"/>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448B5AB3-F91D-F944-B946-390E51044B17}"/>
              </a:ext>
            </a:extLst>
          </p:cNvPr>
          <p:cNvSpPr>
            <a:spLocks noGrp="1"/>
          </p:cNvSpPr>
          <p:nvPr>
            <p:ph idx="1"/>
          </p:nvPr>
        </p:nvSpPr>
        <p:spPr/>
        <p:txBody>
          <a:bodyPr/>
          <a:lstStyle/>
          <a:p>
            <a:r>
              <a:rPr lang="en-KR"/>
              <a:t> There is no </a:t>
            </a:r>
            <a:r>
              <a:rPr lang="en-KR" i="1"/>
              <a:t>official</a:t>
            </a:r>
            <a:r>
              <a:rPr lang="en-KR"/>
              <a:t> support for IRAF now… All removed.</a:t>
            </a:r>
          </a:p>
          <a:p>
            <a:r>
              <a:rPr lang="en-KR"/>
              <a:t> </a:t>
            </a:r>
            <a:r>
              <a:rPr lang="en-KR">
                <a:solidFill>
                  <a:srgbClr val="FF0000"/>
                </a:solidFill>
              </a:rPr>
              <a:t>iraf.net </a:t>
            </a:r>
            <a:r>
              <a:rPr lang="en-KR"/>
              <a:t>= </a:t>
            </a:r>
            <a:r>
              <a:rPr lang="en-KR" i="1"/>
              <a:t>personal blog </a:t>
            </a:r>
            <a:r>
              <a:rPr lang="en-KR"/>
              <a:t>by an IRAF developer, Mike (Michael) Fitzpatrick.</a:t>
            </a:r>
          </a:p>
        </p:txBody>
      </p:sp>
      <p:pic>
        <p:nvPicPr>
          <p:cNvPr id="4" name="Picture 3">
            <a:extLst>
              <a:ext uri="{FF2B5EF4-FFF2-40B4-BE49-F238E27FC236}">
                <a16:creationId xmlns:a16="http://schemas.microsoft.com/office/drawing/2014/main" id="{F4070C0F-F01D-A240-9016-C5BE50B0535E}"/>
              </a:ext>
            </a:extLst>
          </p:cNvPr>
          <p:cNvPicPr>
            <a:picLocks noChangeAspect="1"/>
          </p:cNvPicPr>
          <p:nvPr/>
        </p:nvPicPr>
        <p:blipFill>
          <a:blip r:embed="rId2"/>
          <a:stretch>
            <a:fillRect/>
          </a:stretch>
        </p:blipFill>
        <p:spPr>
          <a:xfrm>
            <a:off x="4277303" y="2133600"/>
            <a:ext cx="7914698" cy="4724400"/>
          </a:xfrm>
          <a:prstGeom prst="rect">
            <a:avLst/>
          </a:prstGeom>
        </p:spPr>
      </p:pic>
    </p:spTree>
    <p:extLst>
      <p:ext uri="{BB962C8B-B14F-4D97-AF65-F5344CB8AC3E}">
        <p14:creationId xmlns:p14="http://schemas.microsoft.com/office/powerpoint/2010/main" val="47664870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ysbach_template02" id="{350CE643-6C39-B744-9823-DD43B047443D}" vid="{3F4571B0-D8DD-6F40-BA83-503F63DB33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ysbach_template02</Template>
  <TotalTime>3201</TotalTime>
  <Words>2989</Words>
  <Application>Microsoft Macintosh PowerPoint</Application>
  <PresentationFormat>Widescreen</PresentationFormat>
  <Paragraphs>300</Paragraphs>
  <Slides>28</Slides>
  <Notes>4</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-apple-system</vt:lpstr>
      <vt:lpstr>Arial</vt:lpstr>
      <vt:lpstr>Arial</vt:lpstr>
      <vt:lpstr>Calibri</vt:lpstr>
      <vt:lpstr>Cambria Math</vt:lpstr>
      <vt:lpstr>Consolas</vt:lpstr>
      <vt:lpstr>Times New Roman</vt:lpstr>
      <vt:lpstr>Wingdings</vt:lpstr>
      <vt:lpstr>Retrospect</vt:lpstr>
      <vt:lpstr>Softwares &amp; Tools   for   SNU_AO class</vt:lpstr>
      <vt:lpstr>Contents</vt:lpstr>
      <vt:lpstr>IRAF and SAOds9</vt:lpstr>
      <vt:lpstr>Situation After CCD</vt:lpstr>
      <vt:lpstr>IRAF</vt:lpstr>
      <vt:lpstr>IRAF</vt:lpstr>
      <vt:lpstr>SAO ds9</vt:lpstr>
      <vt:lpstr>IRAF + DS9</vt:lpstr>
      <vt:lpstr>IRAF Problems – (1) No Support</vt:lpstr>
      <vt:lpstr>IRAF Problems – (1) No Support</vt:lpstr>
      <vt:lpstr>IRAF Problems – (1) No Support</vt:lpstr>
      <vt:lpstr>IRAF Problems – (2) Programmer's View</vt:lpstr>
      <vt:lpstr>IRAF Problems – (3) Licensing?</vt:lpstr>
      <vt:lpstr>IRAF Problems – (4) Failure of PyRAF</vt:lpstr>
      <vt:lpstr>IRAF Problems – (4) Failure of PyRAF</vt:lpstr>
      <vt:lpstr>IRAF Problems – (5) Missing Documentations</vt:lpstr>
      <vt:lpstr>IRAF Problems – (5) Missing Documentations</vt:lpstr>
      <vt:lpstr>IRAF Problems – (5) Missing Documentations</vt:lpstr>
      <vt:lpstr>Digression</vt:lpstr>
      <vt:lpstr>The Current Situation of IRAF </vt:lpstr>
      <vt:lpstr>The Current Situation of IRAF </vt:lpstr>
      <vt:lpstr>IRAF summary</vt:lpstr>
      <vt:lpstr>Python in Astronomy</vt:lpstr>
      <vt:lpstr>Why Python?</vt:lpstr>
      <vt:lpstr>Important Packages</vt:lpstr>
      <vt:lpstr>Useful Packages</vt:lpstr>
      <vt:lpstr>Problems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Bach Yoonsoo</dc:creator>
  <cp:lastModifiedBy>박윤수</cp:lastModifiedBy>
  <cp:revision>158</cp:revision>
  <dcterms:created xsi:type="dcterms:W3CDTF">2020-04-01T14:45:09Z</dcterms:created>
  <dcterms:modified xsi:type="dcterms:W3CDTF">2021-03-25T01:34:24Z</dcterms:modified>
</cp:coreProperties>
</file>